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6256000" cy="9144000"/>
  <p:notesSz cx="9144000" cy="16256000"/>
  <p:embeddedFontLst>
    <p:embeddedFont>
      <p:font typeface="MiSans" panose="020B0604020202020204" charset="-122"/>
      <p:regular r:id="rId25"/>
    </p:embeddedFont>
    <p:embeddedFont>
      <p:font typeface="Noto Sans SC" panose="020B0200000000000000" pitchFamily="34" charset="-128"/>
      <p:regular r:id="rId26"/>
      <p:bold r:id="rId2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408"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191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1A1D21"/>
        </a:solidFill>
        <a:effectLst/>
      </p:bgPr>
    </p:bg>
    <p:spTree>
      <p:nvGrpSpPr>
        <p:cNvPr id="1" name=""/>
        <p:cNvGrpSpPr/>
        <p:nvPr/>
      </p:nvGrpSpPr>
      <p:grpSpPr>
        <a:xfrm>
          <a:off x="0" y="0"/>
          <a:ext cx="0" cy="0"/>
          <a:chOff x="0" y="0"/>
          <a:chExt cx="0" cy="0"/>
        </a:xfrm>
      </p:grpSpPr>
      <p:pic>
        <p:nvPicPr>
          <p:cNvPr id="2" name="Image 0" descr="https://kimi-web-img.moonshot.cn/img/nebula-website-cn.oss-cn-hangzhou.aliyuncs.com/daba7cc91f4b9ff23423a4a0c3875f71ce32165c.png"/>
          <p:cNvPicPr>
            <a:picLocks noChangeAspect="1"/>
          </p:cNvPicPr>
          <p:nvPr/>
        </p:nvPicPr>
        <p:blipFill>
          <a:blip r:embed="rId3">
            <a:alphaModFix amt="40000"/>
          </a:blip>
          <a:srcRect l="1487" r="1487"/>
          <a:stretch/>
        </p:blipFill>
        <p:spPr>
          <a:xfrm>
            <a:off x="0" y="0"/>
            <a:ext cx="16256000" cy="9144000"/>
          </a:xfrm>
          <a:prstGeom prst="roundRect">
            <a:avLst>
              <a:gd name="adj" fmla="val 0"/>
            </a:avLst>
          </a:prstGeom>
        </p:spPr>
      </p:pic>
      <p:sp>
        <p:nvSpPr>
          <p:cNvPr id="3" name="Shape 0"/>
          <p:cNvSpPr/>
          <p:nvPr/>
        </p:nvSpPr>
        <p:spPr>
          <a:xfrm>
            <a:off x="0" y="0"/>
            <a:ext cx="16256000" cy="9144000"/>
          </a:xfrm>
          <a:custGeom>
            <a:avLst/>
            <a:gdLst/>
            <a:ahLst/>
            <a:cxnLst/>
            <a:rect l="l" t="t" r="r" b="b"/>
            <a:pathLst>
              <a:path w="16256000" h="9144000">
                <a:moveTo>
                  <a:pt x="0" y="0"/>
                </a:moveTo>
                <a:lnTo>
                  <a:pt x="16256000" y="0"/>
                </a:lnTo>
                <a:lnTo>
                  <a:pt x="16256000" y="9144000"/>
                </a:lnTo>
                <a:lnTo>
                  <a:pt x="0" y="9144000"/>
                </a:lnTo>
                <a:lnTo>
                  <a:pt x="0" y="0"/>
                </a:lnTo>
                <a:close/>
              </a:path>
            </a:pathLst>
          </a:custGeom>
          <a:gradFill flip="none" rotWithShape="1">
            <a:gsLst>
              <a:gs pos="0">
                <a:srgbClr val="1A1D21">
                  <a:alpha val="95000"/>
                </a:srgbClr>
              </a:gs>
              <a:gs pos="50000">
                <a:srgbClr val="4A6D8C">
                  <a:alpha val="20000"/>
                </a:srgbClr>
              </a:gs>
              <a:gs pos="100000">
                <a:srgbClr val="1A1D21">
                  <a:alpha val="95000"/>
                </a:srgbClr>
              </a:gs>
            </a:gsLst>
            <a:lin ang="2700000" scaled="1"/>
          </a:gradFill>
          <a:ln/>
        </p:spPr>
      </p:sp>
      <p:sp>
        <p:nvSpPr>
          <p:cNvPr id="4" name="Shape 1"/>
          <p:cNvSpPr/>
          <p:nvPr/>
        </p:nvSpPr>
        <p:spPr>
          <a:xfrm>
            <a:off x="520700" y="1104900"/>
            <a:ext cx="3987800" cy="685800"/>
          </a:xfrm>
          <a:custGeom>
            <a:avLst/>
            <a:gdLst/>
            <a:ahLst/>
            <a:cxnLst/>
            <a:rect l="l" t="t" r="r" b="b"/>
            <a:pathLst>
              <a:path w="3987800" h="685800">
                <a:moveTo>
                  <a:pt x="50797" y="0"/>
                </a:moveTo>
                <a:lnTo>
                  <a:pt x="3937003" y="0"/>
                </a:lnTo>
                <a:cubicBezTo>
                  <a:pt x="3965057" y="0"/>
                  <a:pt x="3987800" y="22743"/>
                  <a:pt x="3987800" y="50797"/>
                </a:cubicBezTo>
                <a:lnTo>
                  <a:pt x="3987800" y="635003"/>
                </a:lnTo>
                <a:cubicBezTo>
                  <a:pt x="3987800" y="663057"/>
                  <a:pt x="3965057" y="685800"/>
                  <a:pt x="3937003" y="685800"/>
                </a:cubicBezTo>
                <a:lnTo>
                  <a:pt x="50797" y="685800"/>
                </a:lnTo>
                <a:cubicBezTo>
                  <a:pt x="22743" y="685800"/>
                  <a:pt x="0" y="663057"/>
                  <a:pt x="0" y="635003"/>
                </a:cubicBezTo>
                <a:lnTo>
                  <a:pt x="0" y="50797"/>
                </a:lnTo>
                <a:cubicBezTo>
                  <a:pt x="0" y="22761"/>
                  <a:pt x="22761" y="0"/>
                  <a:pt x="50797" y="0"/>
                </a:cubicBezTo>
                <a:close/>
              </a:path>
            </a:pathLst>
          </a:custGeom>
          <a:solidFill>
            <a:srgbClr val="000000">
              <a:alpha val="0"/>
            </a:srgbClr>
          </a:solidFill>
          <a:ln w="25400">
            <a:solidFill>
              <a:srgbClr val="C8A97E"/>
            </a:solidFill>
            <a:prstDash val="solid"/>
          </a:ln>
        </p:spPr>
      </p:sp>
      <p:sp>
        <p:nvSpPr>
          <p:cNvPr id="5" name="Text 2"/>
          <p:cNvSpPr/>
          <p:nvPr/>
        </p:nvSpPr>
        <p:spPr>
          <a:xfrm>
            <a:off x="838200" y="1295400"/>
            <a:ext cx="3468555" cy="304800"/>
          </a:xfrm>
          <a:prstGeom prst="rect">
            <a:avLst/>
          </a:prstGeom>
          <a:noFill/>
          <a:ln/>
        </p:spPr>
        <p:txBody>
          <a:bodyPr wrap="square" lIns="0" tIns="0" rIns="0" bIns="0" rtlCol="0" anchor="ctr"/>
          <a:lstStyle/>
          <a:p>
            <a:pPr>
              <a:lnSpc>
                <a:spcPct val="130000"/>
              </a:lnSpc>
            </a:pPr>
            <a:r>
              <a:rPr lang="en-US" sz="1800" b="1" kern="0" spc="180" dirty="0">
                <a:solidFill>
                  <a:srgbClr val="C8A97E"/>
                </a:solidFill>
                <a:latin typeface="MiSans" pitchFamily="34" charset="0"/>
                <a:ea typeface="MiSans" pitchFamily="34" charset="-122"/>
                <a:cs typeface="MiSans" pitchFamily="34" charset="-120"/>
              </a:rPr>
              <a:t>SOCIAL NETWORK MINING</a:t>
            </a:r>
            <a:endParaRPr lang="en-US" sz="1600" dirty="0"/>
          </a:p>
        </p:txBody>
      </p:sp>
      <p:sp>
        <p:nvSpPr>
          <p:cNvPr id="6" name="Text 3"/>
          <p:cNvSpPr/>
          <p:nvPr/>
        </p:nvSpPr>
        <p:spPr>
          <a:xfrm>
            <a:off x="508000" y="2108200"/>
            <a:ext cx="15849600" cy="3048000"/>
          </a:xfrm>
          <a:prstGeom prst="rect">
            <a:avLst/>
          </a:prstGeom>
          <a:noFill/>
          <a:ln/>
        </p:spPr>
        <p:txBody>
          <a:bodyPr wrap="square" lIns="0" tIns="0" rIns="0" bIns="0" rtlCol="0" anchor="ctr"/>
          <a:lstStyle/>
          <a:p>
            <a:pPr>
              <a:lnSpc>
                <a:spcPct val="100000"/>
              </a:lnSpc>
            </a:pPr>
            <a:r>
              <a:rPr lang="en-US" sz="9600" b="1" dirty="0">
                <a:solidFill>
                  <a:srgbClr val="E1E3E6"/>
                </a:solidFill>
                <a:latin typeface="MiSans" pitchFamily="34" charset="0"/>
                <a:ea typeface="MiSans" pitchFamily="34" charset="-122"/>
                <a:cs typeface="MiSans" pitchFamily="34" charset="-120"/>
              </a:rPr>
              <a:t>POI分析与</a:t>
            </a:r>
            <a:endParaRPr lang="en-US" sz="1600" dirty="0"/>
          </a:p>
          <a:p>
            <a:pPr>
              <a:lnSpc>
                <a:spcPct val="100000"/>
              </a:lnSpc>
            </a:pPr>
            <a:r>
              <a:rPr lang="en-US" sz="9600" b="1" dirty="0">
                <a:solidFill>
                  <a:srgbClr val="E1E3E6"/>
                </a:solidFill>
                <a:latin typeface="MiSans" pitchFamily="34" charset="0"/>
                <a:ea typeface="MiSans" pitchFamily="34" charset="-122"/>
                <a:cs typeface="MiSans" pitchFamily="34" charset="-120"/>
              </a:rPr>
              <a:t>预测系统</a:t>
            </a:r>
            <a:endParaRPr lang="en-US" sz="1600" dirty="0"/>
          </a:p>
        </p:txBody>
      </p:sp>
      <p:sp>
        <p:nvSpPr>
          <p:cNvPr id="7" name="Shape 4"/>
          <p:cNvSpPr/>
          <p:nvPr/>
        </p:nvSpPr>
        <p:spPr>
          <a:xfrm>
            <a:off x="508000" y="5603044"/>
            <a:ext cx="1625600" cy="50800"/>
          </a:xfrm>
          <a:custGeom>
            <a:avLst/>
            <a:gdLst/>
            <a:ahLst/>
            <a:cxnLst/>
            <a:rect l="l" t="t" r="r" b="b"/>
            <a:pathLst>
              <a:path w="1625600" h="50800">
                <a:moveTo>
                  <a:pt x="0" y="0"/>
                </a:moveTo>
                <a:lnTo>
                  <a:pt x="1625600" y="0"/>
                </a:lnTo>
                <a:lnTo>
                  <a:pt x="1625600" y="50800"/>
                </a:lnTo>
                <a:lnTo>
                  <a:pt x="0" y="50800"/>
                </a:lnTo>
                <a:lnTo>
                  <a:pt x="0" y="0"/>
                </a:lnTo>
                <a:close/>
              </a:path>
            </a:pathLst>
          </a:custGeom>
          <a:solidFill>
            <a:srgbClr val="4A6D8C"/>
          </a:solidFill>
          <a:ln/>
        </p:spPr>
      </p:sp>
      <p:sp>
        <p:nvSpPr>
          <p:cNvPr id="8" name="Text 5"/>
          <p:cNvSpPr/>
          <p:nvPr/>
        </p:nvSpPr>
        <p:spPr>
          <a:xfrm>
            <a:off x="533400" y="5101454"/>
            <a:ext cx="15430500" cy="457200"/>
          </a:xfrm>
          <a:prstGeom prst="rect">
            <a:avLst/>
          </a:prstGeom>
          <a:noFill/>
          <a:ln/>
        </p:spPr>
        <p:txBody>
          <a:bodyPr wrap="square" lIns="0" tIns="0" rIns="0" bIns="0" rtlCol="0" anchor="ctr"/>
          <a:lstStyle/>
          <a:p>
            <a:pPr>
              <a:lnSpc>
                <a:spcPct val="100000"/>
              </a:lnSpc>
            </a:pPr>
            <a:r>
              <a:rPr lang="en-US" sz="3000" dirty="0">
                <a:solidFill>
                  <a:schemeClr val="bg1">
                    <a:lumMod val="95000"/>
                  </a:schemeClr>
                </a:solidFill>
                <a:latin typeface="MiSans" pitchFamily="34" charset="0"/>
                <a:ea typeface="MiSans" pitchFamily="34" charset="-122"/>
                <a:cs typeface="MiSans" pitchFamily="34" charset="-120"/>
              </a:rPr>
              <a:t>基于地理位置的社区挖掘与兴趣点推荐</a:t>
            </a:r>
            <a:endParaRPr lang="en-US" sz="1600" dirty="0">
              <a:solidFill>
                <a:schemeClr val="bg1">
                  <a:lumMod val="95000"/>
                </a:schemeClr>
              </a:solidFill>
            </a:endParaRPr>
          </a:p>
        </p:txBody>
      </p:sp>
      <p:sp>
        <p:nvSpPr>
          <p:cNvPr id="9" name="Shape 6"/>
          <p:cNvSpPr/>
          <p:nvPr/>
        </p:nvSpPr>
        <p:spPr>
          <a:xfrm>
            <a:off x="533400" y="6985000"/>
            <a:ext cx="50800" cy="1066800"/>
          </a:xfrm>
          <a:custGeom>
            <a:avLst/>
            <a:gdLst/>
            <a:ahLst/>
            <a:cxnLst/>
            <a:rect l="l" t="t" r="r" b="b"/>
            <a:pathLst>
              <a:path w="50800" h="1066800">
                <a:moveTo>
                  <a:pt x="0" y="0"/>
                </a:moveTo>
                <a:lnTo>
                  <a:pt x="50800" y="0"/>
                </a:lnTo>
                <a:lnTo>
                  <a:pt x="50800" y="1066800"/>
                </a:lnTo>
                <a:lnTo>
                  <a:pt x="0" y="1066800"/>
                </a:lnTo>
                <a:lnTo>
                  <a:pt x="0" y="0"/>
                </a:lnTo>
                <a:close/>
              </a:path>
            </a:pathLst>
          </a:custGeom>
          <a:solidFill>
            <a:srgbClr val="4A6D8C"/>
          </a:solidFill>
          <a:ln/>
        </p:spPr>
      </p:sp>
      <p:sp>
        <p:nvSpPr>
          <p:cNvPr id="10" name="Text 7"/>
          <p:cNvSpPr/>
          <p:nvPr/>
        </p:nvSpPr>
        <p:spPr>
          <a:xfrm>
            <a:off x="863600" y="6985000"/>
            <a:ext cx="4762500" cy="609600"/>
          </a:xfrm>
          <a:prstGeom prst="rect">
            <a:avLst/>
          </a:prstGeom>
          <a:noFill/>
          <a:ln/>
        </p:spPr>
        <p:txBody>
          <a:bodyPr wrap="square" lIns="0" tIns="0" rIns="0" bIns="0" rtlCol="0" anchor="ctr"/>
          <a:lstStyle/>
          <a:p>
            <a:pPr>
              <a:lnSpc>
                <a:spcPct val="80000"/>
              </a:lnSpc>
            </a:pPr>
            <a:r>
              <a:rPr lang="en-US" sz="4800" b="1" dirty="0">
                <a:solidFill>
                  <a:srgbClr val="C8A97E"/>
                </a:solidFill>
                <a:latin typeface="MiSans" pitchFamily="34" charset="0"/>
                <a:ea typeface="MiSans" pitchFamily="34" charset="-122"/>
                <a:cs typeface="MiSans" pitchFamily="34" charset="-120"/>
              </a:rPr>
              <a:t>227K+</a:t>
            </a:r>
            <a:endParaRPr lang="en-US" sz="1600" dirty="0"/>
          </a:p>
        </p:txBody>
      </p:sp>
      <p:sp>
        <p:nvSpPr>
          <p:cNvPr id="11" name="Text 8"/>
          <p:cNvSpPr/>
          <p:nvPr/>
        </p:nvSpPr>
        <p:spPr>
          <a:xfrm>
            <a:off x="863600" y="7696200"/>
            <a:ext cx="4572000" cy="355600"/>
          </a:xfrm>
          <a:prstGeom prst="rect">
            <a:avLst/>
          </a:prstGeom>
          <a:noFill/>
          <a:ln/>
        </p:spPr>
        <p:txBody>
          <a:bodyPr wrap="square" lIns="0" tIns="0" rIns="0" bIns="0" rtlCol="0" anchor="ctr"/>
          <a:lstStyle/>
          <a:p>
            <a:pPr>
              <a:lnSpc>
                <a:spcPct val="130000"/>
              </a:lnSpc>
            </a:pPr>
            <a:r>
              <a:rPr lang="en-US" sz="1800" dirty="0">
                <a:solidFill>
                  <a:schemeClr val="bg1">
                    <a:lumMod val="95000"/>
                  </a:schemeClr>
                </a:solidFill>
                <a:latin typeface="MiSans" pitchFamily="34" charset="0"/>
                <a:ea typeface="MiSans" pitchFamily="34" charset="-122"/>
                <a:cs typeface="MiSans" pitchFamily="34" charset="-120"/>
              </a:rPr>
              <a:t>签到记录</a:t>
            </a:r>
            <a:endParaRPr lang="en-US" sz="1600" dirty="0">
              <a:solidFill>
                <a:schemeClr val="bg1">
                  <a:lumMod val="95000"/>
                </a:schemeClr>
              </a:solidFill>
            </a:endParaRPr>
          </a:p>
        </p:txBody>
      </p:sp>
      <p:sp>
        <p:nvSpPr>
          <p:cNvPr id="12" name="Shape 9"/>
          <p:cNvSpPr/>
          <p:nvPr/>
        </p:nvSpPr>
        <p:spPr>
          <a:xfrm>
            <a:off x="5748867" y="6985000"/>
            <a:ext cx="50800" cy="1066800"/>
          </a:xfrm>
          <a:custGeom>
            <a:avLst/>
            <a:gdLst/>
            <a:ahLst/>
            <a:cxnLst/>
            <a:rect l="l" t="t" r="r" b="b"/>
            <a:pathLst>
              <a:path w="50800" h="1066800">
                <a:moveTo>
                  <a:pt x="0" y="0"/>
                </a:moveTo>
                <a:lnTo>
                  <a:pt x="50800" y="0"/>
                </a:lnTo>
                <a:lnTo>
                  <a:pt x="50800" y="1066800"/>
                </a:lnTo>
                <a:lnTo>
                  <a:pt x="0" y="1066800"/>
                </a:lnTo>
                <a:lnTo>
                  <a:pt x="0" y="0"/>
                </a:lnTo>
                <a:close/>
              </a:path>
            </a:pathLst>
          </a:custGeom>
          <a:solidFill>
            <a:srgbClr val="4A6D8C"/>
          </a:solidFill>
          <a:ln/>
        </p:spPr>
      </p:sp>
      <p:sp>
        <p:nvSpPr>
          <p:cNvPr id="13" name="Text 10"/>
          <p:cNvSpPr/>
          <p:nvPr/>
        </p:nvSpPr>
        <p:spPr>
          <a:xfrm>
            <a:off x="6079067" y="6985000"/>
            <a:ext cx="4762500" cy="609600"/>
          </a:xfrm>
          <a:prstGeom prst="rect">
            <a:avLst/>
          </a:prstGeom>
          <a:noFill/>
          <a:ln/>
        </p:spPr>
        <p:txBody>
          <a:bodyPr wrap="square" lIns="0" tIns="0" rIns="0" bIns="0" rtlCol="0" anchor="ctr"/>
          <a:lstStyle/>
          <a:p>
            <a:pPr>
              <a:lnSpc>
                <a:spcPct val="80000"/>
              </a:lnSpc>
            </a:pPr>
            <a:r>
              <a:rPr lang="en-US" sz="4800" b="1" dirty="0">
                <a:solidFill>
                  <a:srgbClr val="C8A97E"/>
                </a:solidFill>
                <a:latin typeface="MiSans" pitchFamily="34" charset="0"/>
                <a:ea typeface="MiSans" pitchFamily="34" charset="-122"/>
                <a:cs typeface="MiSans" pitchFamily="34" charset="-120"/>
              </a:rPr>
              <a:t>1,083</a:t>
            </a:r>
            <a:endParaRPr lang="en-US" sz="1600" dirty="0"/>
          </a:p>
        </p:txBody>
      </p:sp>
      <p:sp>
        <p:nvSpPr>
          <p:cNvPr id="14" name="Text 11"/>
          <p:cNvSpPr/>
          <p:nvPr/>
        </p:nvSpPr>
        <p:spPr>
          <a:xfrm>
            <a:off x="6079067" y="7696200"/>
            <a:ext cx="4572000" cy="355600"/>
          </a:xfrm>
          <a:prstGeom prst="rect">
            <a:avLst/>
          </a:prstGeom>
          <a:noFill/>
          <a:ln/>
        </p:spPr>
        <p:txBody>
          <a:bodyPr wrap="square" lIns="0" tIns="0" rIns="0" bIns="0" rtlCol="0" anchor="ctr"/>
          <a:lstStyle/>
          <a:p>
            <a:pPr>
              <a:lnSpc>
                <a:spcPct val="130000"/>
              </a:lnSpc>
            </a:pPr>
            <a:r>
              <a:rPr lang="en-US" sz="1800" dirty="0">
                <a:solidFill>
                  <a:schemeClr val="bg1">
                    <a:lumMod val="95000"/>
                  </a:schemeClr>
                </a:solidFill>
                <a:latin typeface="MiSans" pitchFamily="34" charset="0"/>
                <a:ea typeface="MiSans" pitchFamily="34" charset="-122"/>
                <a:cs typeface="MiSans" pitchFamily="34" charset="-120"/>
              </a:rPr>
              <a:t>活跃用户</a:t>
            </a:r>
            <a:endParaRPr lang="en-US" sz="1600" dirty="0">
              <a:solidFill>
                <a:schemeClr val="bg1">
                  <a:lumMod val="95000"/>
                </a:schemeClr>
              </a:solidFill>
            </a:endParaRPr>
          </a:p>
        </p:txBody>
      </p:sp>
      <p:sp>
        <p:nvSpPr>
          <p:cNvPr id="15" name="Shape 12"/>
          <p:cNvSpPr/>
          <p:nvPr/>
        </p:nvSpPr>
        <p:spPr>
          <a:xfrm>
            <a:off x="10964334" y="6985000"/>
            <a:ext cx="50800" cy="1066800"/>
          </a:xfrm>
          <a:custGeom>
            <a:avLst/>
            <a:gdLst/>
            <a:ahLst/>
            <a:cxnLst/>
            <a:rect l="l" t="t" r="r" b="b"/>
            <a:pathLst>
              <a:path w="50800" h="1066800">
                <a:moveTo>
                  <a:pt x="0" y="0"/>
                </a:moveTo>
                <a:lnTo>
                  <a:pt x="50800" y="0"/>
                </a:lnTo>
                <a:lnTo>
                  <a:pt x="50800" y="1066800"/>
                </a:lnTo>
                <a:lnTo>
                  <a:pt x="0" y="1066800"/>
                </a:lnTo>
                <a:lnTo>
                  <a:pt x="0" y="0"/>
                </a:lnTo>
                <a:close/>
              </a:path>
            </a:pathLst>
          </a:custGeom>
          <a:solidFill>
            <a:srgbClr val="4A6D8C"/>
          </a:solidFill>
          <a:ln/>
        </p:spPr>
      </p:sp>
      <p:sp>
        <p:nvSpPr>
          <p:cNvPr id="16" name="Text 13"/>
          <p:cNvSpPr/>
          <p:nvPr/>
        </p:nvSpPr>
        <p:spPr>
          <a:xfrm>
            <a:off x="11294534" y="6985000"/>
            <a:ext cx="4762500" cy="609600"/>
          </a:xfrm>
          <a:prstGeom prst="rect">
            <a:avLst/>
          </a:prstGeom>
          <a:noFill/>
          <a:ln/>
        </p:spPr>
        <p:txBody>
          <a:bodyPr wrap="square" lIns="0" tIns="0" rIns="0" bIns="0" rtlCol="0" anchor="ctr"/>
          <a:lstStyle/>
          <a:p>
            <a:pPr>
              <a:lnSpc>
                <a:spcPct val="80000"/>
              </a:lnSpc>
            </a:pPr>
            <a:r>
              <a:rPr lang="en-US" sz="4800" b="1" dirty="0">
                <a:solidFill>
                  <a:srgbClr val="C8A97E"/>
                </a:solidFill>
                <a:latin typeface="MiSans" pitchFamily="34" charset="0"/>
                <a:ea typeface="MiSans" pitchFamily="34" charset="-122"/>
                <a:cs typeface="MiSans" pitchFamily="34" charset="-120"/>
              </a:rPr>
              <a:t>38K+</a:t>
            </a:r>
            <a:endParaRPr lang="en-US" sz="1600" dirty="0"/>
          </a:p>
        </p:txBody>
      </p:sp>
      <p:sp>
        <p:nvSpPr>
          <p:cNvPr id="17" name="Text 14"/>
          <p:cNvSpPr/>
          <p:nvPr/>
        </p:nvSpPr>
        <p:spPr>
          <a:xfrm>
            <a:off x="11294534" y="7696200"/>
            <a:ext cx="4572000" cy="355600"/>
          </a:xfrm>
          <a:prstGeom prst="rect">
            <a:avLst/>
          </a:prstGeom>
          <a:noFill/>
          <a:ln/>
        </p:spPr>
        <p:txBody>
          <a:bodyPr wrap="square" lIns="0" tIns="0" rIns="0" bIns="0" rtlCol="0" anchor="ctr"/>
          <a:lstStyle/>
          <a:p>
            <a:pPr>
              <a:lnSpc>
                <a:spcPct val="130000"/>
              </a:lnSpc>
            </a:pPr>
            <a:r>
              <a:rPr lang="en-US" sz="1800" dirty="0">
                <a:solidFill>
                  <a:schemeClr val="bg1">
                    <a:lumMod val="95000"/>
                  </a:schemeClr>
                </a:solidFill>
                <a:latin typeface="MiSans" pitchFamily="34" charset="0"/>
                <a:ea typeface="MiSans" pitchFamily="34" charset="-122"/>
                <a:cs typeface="MiSans" pitchFamily="34" charset="-120"/>
              </a:rPr>
              <a:t>兴趣点</a:t>
            </a:r>
            <a:endParaRPr lang="en-US" sz="1600" dirty="0">
              <a:solidFill>
                <a:schemeClr val="bg1">
                  <a:lumMod val="95000"/>
                </a:schemeClr>
              </a:solidFill>
            </a:endParaRPr>
          </a:p>
        </p:txBody>
      </p:sp>
      <p:sp>
        <p:nvSpPr>
          <p:cNvPr id="18" name="Text 5">
            <a:extLst>
              <a:ext uri="{FF2B5EF4-FFF2-40B4-BE49-F238E27FC236}">
                <a16:creationId xmlns:a16="http://schemas.microsoft.com/office/drawing/2014/main" id="{C66ADCC5-374E-F46C-C904-5CC891BBAFA7}"/>
              </a:ext>
            </a:extLst>
          </p:cNvPr>
          <p:cNvSpPr/>
          <p:nvPr/>
        </p:nvSpPr>
        <p:spPr>
          <a:xfrm>
            <a:off x="533400" y="5892800"/>
            <a:ext cx="15430500" cy="457200"/>
          </a:xfrm>
          <a:prstGeom prst="rect">
            <a:avLst/>
          </a:prstGeom>
          <a:noFill/>
          <a:ln/>
        </p:spPr>
        <p:txBody>
          <a:bodyPr wrap="square" lIns="0" tIns="0" rIns="0" bIns="0" rtlCol="0" anchor="ctr"/>
          <a:lstStyle/>
          <a:p>
            <a:pPr>
              <a:lnSpc>
                <a:spcPct val="100000"/>
              </a:lnSpc>
            </a:pPr>
            <a:r>
              <a:rPr lang="zh-CN" altLang="en-US" sz="3000" dirty="0">
                <a:solidFill>
                  <a:schemeClr val="accent4">
                    <a:lumMod val="40000"/>
                    <a:lumOff val="60000"/>
                  </a:schemeClr>
                </a:solidFill>
                <a:latin typeface="MiSans" pitchFamily="34" charset="0"/>
                <a:ea typeface="MiSans" pitchFamily="34" charset="-122"/>
                <a:cs typeface="MiSans" pitchFamily="34" charset="-120"/>
              </a:rPr>
              <a:t>项目成员：谢炎炎 陆靖磊 毛煜滨</a:t>
            </a:r>
            <a:endParaRPr lang="en-US" sz="1600" dirty="0">
              <a:solidFill>
                <a:schemeClr val="accent4">
                  <a:lumMod val="40000"/>
                  <a:lumOff val="60000"/>
                </a:schemeClr>
              </a:solidFill>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6591300" y="508000"/>
            <a:ext cx="25400" cy="8128000"/>
          </a:xfrm>
          <a:custGeom>
            <a:avLst/>
            <a:gdLst/>
            <a:ahLst/>
            <a:cxnLst/>
            <a:rect l="l" t="t" r="r" b="b"/>
            <a:pathLst>
              <a:path w="25400" h="8128000">
                <a:moveTo>
                  <a:pt x="0" y="0"/>
                </a:moveTo>
                <a:lnTo>
                  <a:pt x="25400" y="0"/>
                </a:lnTo>
                <a:lnTo>
                  <a:pt x="25400" y="8128000"/>
                </a:lnTo>
                <a:lnTo>
                  <a:pt x="0" y="8128000"/>
                </a:lnTo>
                <a:lnTo>
                  <a:pt x="0" y="0"/>
                </a:lnTo>
                <a:close/>
              </a:path>
            </a:pathLst>
          </a:custGeom>
          <a:solidFill>
            <a:srgbClr val="4A6D8C">
              <a:alpha val="30196"/>
            </a:srgbClr>
          </a:solidFill>
          <a:ln/>
        </p:spPr>
      </p:sp>
      <p:sp>
        <p:nvSpPr>
          <p:cNvPr id="3" name="Shape 1"/>
          <p:cNvSpPr/>
          <p:nvPr/>
        </p:nvSpPr>
        <p:spPr>
          <a:xfrm>
            <a:off x="508000" y="558800"/>
            <a:ext cx="508000" cy="508000"/>
          </a:xfrm>
          <a:custGeom>
            <a:avLst/>
            <a:gdLst/>
            <a:ahLst/>
            <a:cxnLst/>
            <a:rect l="l" t="t" r="r" b="b"/>
            <a:pathLst>
              <a:path w="508000" h="508000">
                <a:moveTo>
                  <a:pt x="50800" y="0"/>
                </a:moveTo>
                <a:lnTo>
                  <a:pt x="457200" y="0"/>
                </a:lnTo>
                <a:cubicBezTo>
                  <a:pt x="485237" y="0"/>
                  <a:pt x="508000" y="22763"/>
                  <a:pt x="508000" y="50800"/>
                </a:cubicBezTo>
                <a:lnTo>
                  <a:pt x="508000" y="457200"/>
                </a:lnTo>
                <a:cubicBezTo>
                  <a:pt x="508000" y="485237"/>
                  <a:pt x="485237" y="508000"/>
                  <a:pt x="457200" y="508000"/>
                </a:cubicBezTo>
                <a:lnTo>
                  <a:pt x="50800" y="508000"/>
                </a:lnTo>
                <a:cubicBezTo>
                  <a:pt x="22763" y="508000"/>
                  <a:pt x="0" y="485237"/>
                  <a:pt x="0" y="457200"/>
                </a:cubicBezTo>
                <a:lnTo>
                  <a:pt x="0" y="50800"/>
                </a:lnTo>
                <a:cubicBezTo>
                  <a:pt x="0" y="22763"/>
                  <a:pt x="22763" y="0"/>
                  <a:pt x="50800" y="0"/>
                </a:cubicBezTo>
                <a:close/>
              </a:path>
            </a:pathLst>
          </a:custGeom>
          <a:solidFill>
            <a:srgbClr val="C8A97E"/>
          </a:solidFill>
          <a:ln/>
        </p:spPr>
      </p:sp>
      <p:sp>
        <p:nvSpPr>
          <p:cNvPr id="4" name="Text 2"/>
          <p:cNvSpPr/>
          <p:nvPr/>
        </p:nvSpPr>
        <p:spPr>
          <a:xfrm>
            <a:off x="607616" y="635000"/>
            <a:ext cx="431800" cy="355600"/>
          </a:xfrm>
          <a:prstGeom prst="rect">
            <a:avLst/>
          </a:prstGeom>
          <a:noFill/>
          <a:ln/>
        </p:spPr>
        <p:txBody>
          <a:bodyPr wrap="square" lIns="0" tIns="0" rIns="0" bIns="0" rtlCol="0" anchor="ctr"/>
          <a:lstStyle/>
          <a:p>
            <a:pPr>
              <a:lnSpc>
                <a:spcPct val="120000"/>
              </a:lnSpc>
            </a:pPr>
            <a:r>
              <a:rPr lang="en-US" sz="2000" b="1" dirty="0">
                <a:solidFill>
                  <a:srgbClr val="1A1D21"/>
                </a:solidFill>
                <a:latin typeface="MiSans" pitchFamily="34" charset="0"/>
                <a:ea typeface="MiSans" pitchFamily="34" charset="-122"/>
                <a:cs typeface="MiSans" pitchFamily="34" charset="-120"/>
              </a:rPr>
              <a:t>03</a:t>
            </a:r>
            <a:endParaRPr lang="en-US" sz="1600" dirty="0"/>
          </a:p>
        </p:txBody>
      </p:sp>
      <p:sp>
        <p:nvSpPr>
          <p:cNvPr id="5" name="Text 3"/>
          <p:cNvSpPr/>
          <p:nvPr/>
        </p:nvSpPr>
        <p:spPr>
          <a:xfrm>
            <a:off x="1219200" y="508000"/>
            <a:ext cx="2743200" cy="609600"/>
          </a:xfrm>
          <a:prstGeom prst="rect">
            <a:avLst/>
          </a:prstGeom>
          <a:noFill/>
          <a:ln/>
        </p:spPr>
        <p:txBody>
          <a:bodyPr wrap="square" lIns="0" tIns="0" rIns="0" bIns="0" rtlCol="0" anchor="ctr"/>
          <a:lstStyle/>
          <a:p>
            <a:pPr>
              <a:lnSpc>
                <a:spcPct val="80000"/>
              </a:lnSpc>
            </a:pPr>
            <a:r>
              <a:rPr lang="en-US" sz="4800" b="1" dirty="0">
                <a:solidFill>
                  <a:srgbClr val="E1E3E6"/>
                </a:solidFill>
                <a:latin typeface="MiSans" pitchFamily="34" charset="0"/>
                <a:ea typeface="MiSans" pitchFamily="34" charset="-122"/>
                <a:cs typeface="MiSans" pitchFamily="34" charset="-120"/>
              </a:rPr>
              <a:t>协同过滤</a:t>
            </a:r>
            <a:endParaRPr lang="en-US" sz="1600" dirty="0"/>
          </a:p>
        </p:txBody>
      </p:sp>
      <p:sp>
        <p:nvSpPr>
          <p:cNvPr id="6" name="Text 4"/>
          <p:cNvSpPr/>
          <p:nvPr/>
        </p:nvSpPr>
        <p:spPr>
          <a:xfrm>
            <a:off x="508000" y="1270000"/>
            <a:ext cx="5791200" cy="355600"/>
          </a:xfrm>
          <a:prstGeom prst="rect">
            <a:avLst/>
          </a:prstGeom>
          <a:noFill/>
          <a:ln/>
        </p:spPr>
        <p:txBody>
          <a:bodyPr wrap="square" lIns="0" tIns="0" rIns="0" bIns="0" rtlCol="0" anchor="ctr"/>
          <a:lstStyle/>
          <a:p>
            <a:pPr>
              <a:lnSpc>
                <a:spcPct val="120000"/>
              </a:lnSpc>
            </a:pPr>
            <a:r>
              <a:rPr lang="en-US" sz="2000" dirty="0">
                <a:solidFill>
                  <a:srgbClr val="C8A97E"/>
                </a:solidFill>
                <a:latin typeface="MiSans" pitchFamily="34" charset="0"/>
                <a:ea typeface="MiSans" pitchFamily="34" charset="-122"/>
                <a:cs typeface="MiSans" pitchFamily="34" charset="-120"/>
              </a:rPr>
              <a:t>基于用户相似性的推荐算法</a:t>
            </a:r>
            <a:endParaRPr lang="en-US" sz="1600" dirty="0"/>
          </a:p>
        </p:txBody>
      </p:sp>
      <p:sp>
        <p:nvSpPr>
          <p:cNvPr id="7" name="Shape 5"/>
          <p:cNvSpPr/>
          <p:nvPr/>
        </p:nvSpPr>
        <p:spPr>
          <a:xfrm>
            <a:off x="533400" y="2032000"/>
            <a:ext cx="50800" cy="2844800"/>
          </a:xfrm>
          <a:custGeom>
            <a:avLst/>
            <a:gdLst/>
            <a:ahLst/>
            <a:cxnLst/>
            <a:rect l="l" t="t" r="r" b="b"/>
            <a:pathLst>
              <a:path w="50800" h="2844800">
                <a:moveTo>
                  <a:pt x="0" y="0"/>
                </a:moveTo>
                <a:lnTo>
                  <a:pt x="50800" y="0"/>
                </a:lnTo>
                <a:lnTo>
                  <a:pt x="50800" y="2844800"/>
                </a:lnTo>
                <a:lnTo>
                  <a:pt x="0" y="2844800"/>
                </a:lnTo>
                <a:lnTo>
                  <a:pt x="0" y="0"/>
                </a:lnTo>
                <a:close/>
              </a:path>
            </a:pathLst>
          </a:custGeom>
          <a:solidFill>
            <a:srgbClr val="4A6D8C"/>
          </a:solidFill>
          <a:ln/>
        </p:spPr>
      </p:sp>
      <p:sp>
        <p:nvSpPr>
          <p:cNvPr id="8" name="Text 6"/>
          <p:cNvSpPr/>
          <p:nvPr/>
        </p:nvSpPr>
        <p:spPr>
          <a:xfrm>
            <a:off x="863600" y="2235200"/>
            <a:ext cx="54610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算法原理</a:t>
            </a:r>
            <a:endParaRPr lang="en-US" sz="1600" dirty="0"/>
          </a:p>
        </p:txBody>
      </p:sp>
      <p:sp>
        <p:nvSpPr>
          <p:cNvPr id="9" name="Text 7"/>
          <p:cNvSpPr/>
          <p:nvPr/>
        </p:nvSpPr>
        <p:spPr>
          <a:xfrm>
            <a:off x="863600" y="2794000"/>
            <a:ext cx="5422900" cy="1117600"/>
          </a:xfrm>
          <a:prstGeom prst="rect">
            <a:avLst/>
          </a:prstGeom>
          <a:noFill/>
          <a:ln/>
        </p:spPr>
        <p:txBody>
          <a:bodyPr wrap="square" lIns="0" tIns="0" rIns="0" bIns="0" rtlCol="0" anchor="ctr"/>
          <a:lstStyle/>
          <a:p>
            <a:pPr>
              <a:lnSpc>
                <a:spcPct val="140000"/>
              </a:lnSpc>
            </a:pPr>
            <a:r>
              <a:rPr lang="en-US" sz="1800" dirty="0">
                <a:solidFill>
                  <a:srgbClr val="E1E3E6"/>
                </a:solidFill>
                <a:latin typeface="MiSans" pitchFamily="34" charset="0"/>
                <a:ea typeface="MiSans" pitchFamily="34" charset="-122"/>
                <a:cs typeface="MiSans" pitchFamily="34" charset="-120"/>
              </a:rPr>
              <a:t>基于</a:t>
            </a:r>
            <a:r>
              <a:rPr lang="en-US" sz="1800" b="1" dirty="0">
                <a:solidFill>
                  <a:srgbClr val="C8A97E"/>
                </a:solidFill>
                <a:latin typeface="MiSans" pitchFamily="34" charset="0"/>
                <a:ea typeface="MiSans" pitchFamily="34" charset="-122"/>
                <a:cs typeface="MiSans" pitchFamily="34" charset="-120"/>
              </a:rPr>
              <a:t>"相似用户喜欢相似地点"</a:t>
            </a:r>
            <a:r>
              <a:rPr lang="en-US" sz="1800" dirty="0">
                <a:solidFill>
                  <a:srgbClr val="E1E3E6"/>
                </a:solidFill>
                <a:latin typeface="MiSans" pitchFamily="34" charset="0"/>
                <a:ea typeface="MiSans" pitchFamily="34" charset="-122"/>
                <a:cs typeface="MiSans" pitchFamily="34" charset="-120"/>
              </a:rPr>
              <a:t>的假设，通过计算用户之间的相似度，为目标用户推荐与其相似的用户喜欢的但尚未访问的地点。</a:t>
            </a:r>
            <a:endParaRPr lang="en-US" sz="1600" dirty="0"/>
          </a:p>
        </p:txBody>
      </p:sp>
      <p:sp>
        <p:nvSpPr>
          <p:cNvPr id="10" name="Text 8"/>
          <p:cNvSpPr/>
          <p:nvPr/>
        </p:nvSpPr>
        <p:spPr>
          <a:xfrm>
            <a:off x="863600" y="4060825"/>
            <a:ext cx="5410200" cy="6096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协同过滤能够有效捕捉用户的隐式偏好和社交影响，是推荐系统的经典算法之一。</a:t>
            </a:r>
            <a:endParaRPr lang="en-US" sz="1600" dirty="0"/>
          </a:p>
        </p:txBody>
      </p:sp>
      <p:sp>
        <p:nvSpPr>
          <p:cNvPr id="11" name="Shape 9"/>
          <p:cNvSpPr/>
          <p:nvPr/>
        </p:nvSpPr>
        <p:spPr>
          <a:xfrm>
            <a:off x="533400" y="5178425"/>
            <a:ext cx="50800" cy="2895600"/>
          </a:xfrm>
          <a:custGeom>
            <a:avLst/>
            <a:gdLst/>
            <a:ahLst/>
            <a:cxnLst/>
            <a:rect l="l" t="t" r="r" b="b"/>
            <a:pathLst>
              <a:path w="50800" h="2895600">
                <a:moveTo>
                  <a:pt x="0" y="0"/>
                </a:moveTo>
                <a:lnTo>
                  <a:pt x="50800" y="0"/>
                </a:lnTo>
                <a:lnTo>
                  <a:pt x="50800" y="2895600"/>
                </a:lnTo>
                <a:lnTo>
                  <a:pt x="0" y="2895600"/>
                </a:lnTo>
                <a:lnTo>
                  <a:pt x="0" y="0"/>
                </a:lnTo>
                <a:close/>
              </a:path>
            </a:pathLst>
          </a:custGeom>
          <a:solidFill>
            <a:srgbClr val="C8A97E"/>
          </a:solidFill>
          <a:ln/>
        </p:spPr>
      </p:sp>
      <p:sp>
        <p:nvSpPr>
          <p:cNvPr id="12" name="Text 10"/>
          <p:cNvSpPr/>
          <p:nvPr/>
        </p:nvSpPr>
        <p:spPr>
          <a:xfrm>
            <a:off x="863600" y="5381625"/>
            <a:ext cx="54610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实现步骤</a:t>
            </a:r>
            <a:endParaRPr lang="en-US" sz="1600" dirty="0"/>
          </a:p>
        </p:txBody>
      </p:sp>
      <p:sp>
        <p:nvSpPr>
          <p:cNvPr id="13" name="Text 11"/>
          <p:cNvSpPr/>
          <p:nvPr/>
        </p:nvSpPr>
        <p:spPr>
          <a:xfrm>
            <a:off x="863600" y="5940425"/>
            <a:ext cx="5410200" cy="304800"/>
          </a:xfrm>
          <a:prstGeom prst="rect">
            <a:avLst/>
          </a:prstGeom>
          <a:noFill/>
          <a:ln/>
        </p:spPr>
        <p:txBody>
          <a:bodyPr wrap="square" lIns="0" tIns="0" rIns="0" bIns="0" rtlCol="0" anchor="ctr"/>
          <a:lstStyle/>
          <a:p>
            <a:pPr>
              <a:lnSpc>
                <a:spcPct val="130000"/>
              </a:lnSpc>
            </a:pPr>
            <a:r>
              <a:rPr lang="en-US" sz="1600" b="1" dirty="0">
                <a:solidFill>
                  <a:srgbClr val="E1E3E6"/>
                </a:solidFill>
                <a:latin typeface="MiSans" pitchFamily="34" charset="0"/>
                <a:ea typeface="MiSans" pitchFamily="34" charset="-122"/>
                <a:cs typeface="MiSans" pitchFamily="34" charset="-120"/>
              </a:rPr>
              <a:t>1.</a:t>
            </a:r>
            <a:r>
              <a:rPr lang="en-US" sz="1600" dirty="0">
                <a:solidFill>
                  <a:srgbClr val="788A9C"/>
                </a:solidFill>
                <a:latin typeface="MiSans" pitchFamily="34" charset="0"/>
                <a:ea typeface="MiSans" pitchFamily="34" charset="-122"/>
                <a:cs typeface="MiSans" pitchFamily="34" charset="-120"/>
              </a:rPr>
              <a:t> 构建用户-地点访问矩阵</a:t>
            </a:r>
            <a:endParaRPr lang="en-US" sz="1600" dirty="0"/>
          </a:p>
        </p:txBody>
      </p:sp>
      <p:sp>
        <p:nvSpPr>
          <p:cNvPr id="14" name="Text 12"/>
          <p:cNvSpPr/>
          <p:nvPr/>
        </p:nvSpPr>
        <p:spPr>
          <a:xfrm>
            <a:off x="863600" y="6346825"/>
            <a:ext cx="5410200" cy="304800"/>
          </a:xfrm>
          <a:prstGeom prst="rect">
            <a:avLst/>
          </a:prstGeom>
          <a:noFill/>
          <a:ln/>
        </p:spPr>
        <p:txBody>
          <a:bodyPr wrap="square" lIns="0" tIns="0" rIns="0" bIns="0" rtlCol="0" anchor="ctr"/>
          <a:lstStyle/>
          <a:p>
            <a:pPr>
              <a:lnSpc>
                <a:spcPct val="130000"/>
              </a:lnSpc>
            </a:pPr>
            <a:r>
              <a:rPr lang="en-US" sz="1600" b="1" dirty="0">
                <a:solidFill>
                  <a:srgbClr val="E1E3E6"/>
                </a:solidFill>
                <a:latin typeface="MiSans" pitchFamily="34" charset="0"/>
                <a:ea typeface="MiSans" pitchFamily="34" charset="-122"/>
                <a:cs typeface="MiSans" pitchFamily="34" charset="-120"/>
              </a:rPr>
              <a:t>2.</a:t>
            </a:r>
            <a:r>
              <a:rPr lang="en-US" sz="1600" dirty="0">
                <a:solidFill>
                  <a:srgbClr val="788A9C"/>
                </a:solidFill>
                <a:latin typeface="MiSans" pitchFamily="34" charset="0"/>
                <a:ea typeface="MiSans" pitchFamily="34" charset="-122"/>
                <a:cs typeface="MiSans" pitchFamily="34" charset="-120"/>
              </a:rPr>
              <a:t> 计算用户相似度（余弦相似度）</a:t>
            </a:r>
            <a:endParaRPr lang="en-US" sz="1600" dirty="0"/>
          </a:p>
        </p:txBody>
      </p:sp>
      <p:sp>
        <p:nvSpPr>
          <p:cNvPr id="15" name="Text 13"/>
          <p:cNvSpPr/>
          <p:nvPr/>
        </p:nvSpPr>
        <p:spPr>
          <a:xfrm>
            <a:off x="863600" y="6753225"/>
            <a:ext cx="5410200" cy="304800"/>
          </a:xfrm>
          <a:prstGeom prst="rect">
            <a:avLst/>
          </a:prstGeom>
          <a:noFill/>
          <a:ln/>
        </p:spPr>
        <p:txBody>
          <a:bodyPr wrap="square" lIns="0" tIns="0" rIns="0" bIns="0" rtlCol="0" anchor="ctr"/>
          <a:lstStyle/>
          <a:p>
            <a:pPr>
              <a:lnSpc>
                <a:spcPct val="130000"/>
              </a:lnSpc>
            </a:pPr>
            <a:r>
              <a:rPr lang="en-US" sz="1600" b="1" dirty="0">
                <a:solidFill>
                  <a:srgbClr val="E1E3E6"/>
                </a:solidFill>
                <a:latin typeface="MiSans" pitchFamily="34" charset="0"/>
                <a:ea typeface="MiSans" pitchFamily="34" charset="-122"/>
                <a:cs typeface="MiSans" pitchFamily="34" charset="-120"/>
              </a:rPr>
              <a:t>3.</a:t>
            </a:r>
            <a:r>
              <a:rPr lang="en-US" sz="1600" dirty="0">
                <a:solidFill>
                  <a:srgbClr val="788A9C"/>
                </a:solidFill>
                <a:latin typeface="MiSans" pitchFamily="34" charset="0"/>
                <a:ea typeface="MiSans" pitchFamily="34" charset="-122"/>
                <a:cs typeface="MiSans" pitchFamily="34" charset="-120"/>
              </a:rPr>
              <a:t> 找出Top-K相似用户</a:t>
            </a:r>
            <a:endParaRPr lang="en-US" sz="1600" dirty="0"/>
          </a:p>
        </p:txBody>
      </p:sp>
      <p:sp>
        <p:nvSpPr>
          <p:cNvPr id="16" name="Text 14"/>
          <p:cNvSpPr/>
          <p:nvPr/>
        </p:nvSpPr>
        <p:spPr>
          <a:xfrm>
            <a:off x="863600" y="7159625"/>
            <a:ext cx="5410200" cy="304800"/>
          </a:xfrm>
          <a:prstGeom prst="rect">
            <a:avLst/>
          </a:prstGeom>
          <a:noFill/>
          <a:ln/>
        </p:spPr>
        <p:txBody>
          <a:bodyPr wrap="square" lIns="0" tIns="0" rIns="0" bIns="0" rtlCol="0" anchor="ctr"/>
          <a:lstStyle/>
          <a:p>
            <a:pPr>
              <a:lnSpc>
                <a:spcPct val="130000"/>
              </a:lnSpc>
            </a:pPr>
            <a:r>
              <a:rPr lang="en-US" sz="1600" b="1" dirty="0">
                <a:solidFill>
                  <a:srgbClr val="E1E3E6"/>
                </a:solidFill>
                <a:latin typeface="MiSans" pitchFamily="34" charset="0"/>
                <a:ea typeface="MiSans" pitchFamily="34" charset="-122"/>
                <a:cs typeface="MiSans" pitchFamily="34" charset="-120"/>
              </a:rPr>
              <a:t>4.</a:t>
            </a:r>
            <a:r>
              <a:rPr lang="en-US" sz="1600" dirty="0">
                <a:solidFill>
                  <a:srgbClr val="788A9C"/>
                </a:solidFill>
                <a:latin typeface="MiSans" pitchFamily="34" charset="0"/>
                <a:ea typeface="MiSans" pitchFamily="34" charset="-122"/>
                <a:cs typeface="MiSans" pitchFamily="34" charset="-120"/>
              </a:rPr>
              <a:t> 聚合相似用户访问但目标用户未访问的地点</a:t>
            </a:r>
            <a:endParaRPr lang="en-US" sz="1600" dirty="0"/>
          </a:p>
        </p:txBody>
      </p:sp>
      <p:sp>
        <p:nvSpPr>
          <p:cNvPr id="17" name="Text 15"/>
          <p:cNvSpPr/>
          <p:nvPr/>
        </p:nvSpPr>
        <p:spPr>
          <a:xfrm>
            <a:off x="863600" y="7566025"/>
            <a:ext cx="5410200" cy="304800"/>
          </a:xfrm>
          <a:prstGeom prst="rect">
            <a:avLst/>
          </a:prstGeom>
          <a:noFill/>
          <a:ln/>
        </p:spPr>
        <p:txBody>
          <a:bodyPr wrap="square" lIns="0" tIns="0" rIns="0" bIns="0" rtlCol="0" anchor="ctr"/>
          <a:lstStyle/>
          <a:p>
            <a:pPr>
              <a:lnSpc>
                <a:spcPct val="130000"/>
              </a:lnSpc>
            </a:pPr>
            <a:r>
              <a:rPr lang="en-US" sz="1600" b="1" dirty="0">
                <a:solidFill>
                  <a:srgbClr val="E1E3E6"/>
                </a:solidFill>
                <a:latin typeface="MiSans" pitchFamily="34" charset="0"/>
                <a:ea typeface="MiSans" pitchFamily="34" charset="-122"/>
                <a:cs typeface="MiSans" pitchFamily="34" charset="-120"/>
              </a:rPr>
              <a:t>5.</a:t>
            </a:r>
            <a:r>
              <a:rPr lang="en-US" sz="1600" dirty="0">
                <a:solidFill>
                  <a:srgbClr val="788A9C"/>
                </a:solidFill>
                <a:latin typeface="MiSans" pitchFamily="34" charset="0"/>
                <a:ea typeface="MiSans" pitchFamily="34" charset="-122"/>
                <a:cs typeface="MiSans" pitchFamily="34" charset="-120"/>
              </a:rPr>
              <a:t> 按加权得分排序生成推荐</a:t>
            </a:r>
            <a:endParaRPr lang="en-US" sz="1600" dirty="0"/>
          </a:p>
        </p:txBody>
      </p:sp>
      <p:sp>
        <p:nvSpPr>
          <p:cNvPr id="18" name="Text 16"/>
          <p:cNvSpPr/>
          <p:nvPr/>
        </p:nvSpPr>
        <p:spPr>
          <a:xfrm>
            <a:off x="7010400" y="508000"/>
            <a:ext cx="89281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数学表达</a:t>
            </a:r>
            <a:endParaRPr lang="en-US" sz="1600" dirty="0"/>
          </a:p>
        </p:txBody>
      </p:sp>
      <p:sp>
        <p:nvSpPr>
          <p:cNvPr id="19" name="Shape 17"/>
          <p:cNvSpPr/>
          <p:nvPr/>
        </p:nvSpPr>
        <p:spPr>
          <a:xfrm>
            <a:off x="7035800" y="1574800"/>
            <a:ext cx="50800" cy="2298700"/>
          </a:xfrm>
          <a:custGeom>
            <a:avLst/>
            <a:gdLst/>
            <a:ahLst/>
            <a:cxnLst/>
            <a:rect l="l" t="t" r="r" b="b"/>
            <a:pathLst>
              <a:path w="50800" h="2298700">
                <a:moveTo>
                  <a:pt x="0" y="0"/>
                </a:moveTo>
                <a:lnTo>
                  <a:pt x="50800" y="0"/>
                </a:lnTo>
                <a:lnTo>
                  <a:pt x="50800" y="2298700"/>
                </a:lnTo>
                <a:lnTo>
                  <a:pt x="0" y="2298700"/>
                </a:lnTo>
                <a:lnTo>
                  <a:pt x="0" y="0"/>
                </a:lnTo>
                <a:close/>
              </a:path>
            </a:pathLst>
          </a:custGeom>
          <a:solidFill>
            <a:srgbClr val="4A6D8C"/>
          </a:solidFill>
          <a:ln/>
        </p:spPr>
      </p:sp>
      <p:sp>
        <p:nvSpPr>
          <p:cNvPr id="20" name="Text 18"/>
          <p:cNvSpPr/>
          <p:nvPr/>
        </p:nvSpPr>
        <p:spPr>
          <a:xfrm>
            <a:off x="7366000" y="1778000"/>
            <a:ext cx="85344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余弦相似度计算</a:t>
            </a:r>
            <a:endParaRPr lang="en-US" sz="1600" dirty="0"/>
          </a:p>
        </p:txBody>
      </p:sp>
      <p:sp>
        <p:nvSpPr>
          <p:cNvPr id="21" name="Shape 19"/>
          <p:cNvSpPr/>
          <p:nvPr/>
        </p:nvSpPr>
        <p:spPr>
          <a:xfrm>
            <a:off x="7370233" y="2341033"/>
            <a:ext cx="8377767" cy="872067"/>
          </a:xfrm>
          <a:custGeom>
            <a:avLst/>
            <a:gdLst/>
            <a:ahLst/>
            <a:cxnLst/>
            <a:rect l="l" t="t" r="r" b="b"/>
            <a:pathLst>
              <a:path w="8377767" h="872067">
                <a:moveTo>
                  <a:pt x="50798" y="0"/>
                </a:moveTo>
                <a:lnTo>
                  <a:pt x="8326969" y="0"/>
                </a:lnTo>
                <a:cubicBezTo>
                  <a:pt x="8355024" y="0"/>
                  <a:pt x="8377767" y="22743"/>
                  <a:pt x="8377767" y="50798"/>
                </a:cubicBezTo>
                <a:lnTo>
                  <a:pt x="8377767" y="821269"/>
                </a:lnTo>
                <a:cubicBezTo>
                  <a:pt x="8377767" y="849324"/>
                  <a:pt x="8355024" y="872067"/>
                  <a:pt x="8326969" y="872067"/>
                </a:cubicBezTo>
                <a:lnTo>
                  <a:pt x="50798" y="872067"/>
                </a:lnTo>
                <a:cubicBezTo>
                  <a:pt x="22743" y="872067"/>
                  <a:pt x="0" y="849324"/>
                  <a:pt x="0" y="821269"/>
                </a:cubicBezTo>
                <a:lnTo>
                  <a:pt x="0" y="50798"/>
                </a:lnTo>
                <a:cubicBezTo>
                  <a:pt x="0" y="22743"/>
                  <a:pt x="22743" y="0"/>
                  <a:pt x="50798" y="0"/>
                </a:cubicBezTo>
                <a:close/>
              </a:path>
            </a:pathLst>
          </a:custGeom>
          <a:solidFill>
            <a:srgbClr val="1A1D21"/>
          </a:solidFill>
          <a:ln w="8467">
            <a:solidFill>
              <a:srgbClr val="4A6D8C"/>
            </a:solidFill>
            <a:prstDash val="solid"/>
          </a:ln>
        </p:spPr>
      </p:sp>
      <p:sp>
        <p:nvSpPr>
          <p:cNvPr id="22" name="Text 20"/>
          <p:cNvSpPr/>
          <p:nvPr/>
        </p:nvSpPr>
        <p:spPr>
          <a:xfrm>
            <a:off x="7628467" y="2624665"/>
            <a:ext cx="6969919" cy="304800"/>
          </a:xfrm>
          <a:prstGeom prst="rect">
            <a:avLst/>
          </a:prstGeom>
          <a:noFill/>
          <a:ln/>
        </p:spPr>
        <p:txBody>
          <a:bodyPr wrap="square" lIns="0" tIns="0" rIns="0" bIns="0" rtlCol="0" anchor="ctr"/>
          <a:lstStyle/>
          <a:p>
            <a:pPr>
              <a:lnSpc>
                <a:spcPct val="120000"/>
              </a:lnSpc>
            </a:pPr>
            <a:r>
              <a:rPr lang="en-US" sz="2000" dirty="0">
                <a:solidFill>
                  <a:srgbClr val="C8A97E"/>
                </a:solidFill>
                <a:latin typeface="Noto Sans SC" pitchFamily="34" charset="0"/>
                <a:ea typeface="Noto Sans SC" pitchFamily="34" charset="-122"/>
                <a:cs typeface="Noto Sans SC" pitchFamily="34" charset="-120"/>
              </a:rPr>
              <a:t>similarity(u₁, u₂) = cos(θ) = (A·B)/(||A||·||B||)</a:t>
            </a:r>
            <a:endParaRPr lang="en-US" sz="1600" dirty="0"/>
          </a:p>
        </p:txBody>
      </p:sp>
      <p:sp>
        <p:nvSpPr>
          <p:cNvPr id="23" name="Text 21"/>
          <p:cNvSpPr/>
          <p:nvPr/>
        </p:nvSpPr>
        <p:spPr>
          <a:xfrm>
            <a:off x="7366000" y="3369735"/>
            <a:ext cx="8483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其中A和B分别表示用户u₁和u₂的访问向量，A·B为向量点积，||A||和||B||为向量模长</a:t>
            </a:r>
            <a:endParaRPr lang="en-US" sz="1600" dirty="0"/>
          </a:p>
        </p:txBody>
      </p:sp>
      <p:sp>
        <p:nvSpPr>
          <p:cNvPr id="24" name="Shape 22"/>
          <p:cNvSpPr/>
          <p:nvPr/>
        </p:nvSpPr>
        <p:spPr>
          <a:xfrm>
            <a:off x="7035800" y="4182535"/>
            <a:ext cx="50800" cy="2298700"/>
          </a:xfrm>
          <a:custGeom>
            <a:avLst/>
            <a:gdLst/>
            <a:ahLst/>
            <a:cxnLst/>
            <a:rect l="l" t="t" r="r" b="b"/>
            <a:pathLst>
              <a:path w="50800" h="2298700">
                <a:moveTo>
                  <a:pt x="0" y="0"/>
                </a:moveTo>
                <a:lnTo>
                  <a:pt x="50800" y="0"/>
                </a:lnTo>
                <a:lnTo>
                  <a:pt x="50800" y="2298700"/>
                </a:lnTo>
                <a:lnTo>
                  <a:pt x="0" y="2298700"/>
                </a:lnTo>
                <a:lnTo>
                  <a:pt x="0" y="0"/>
                </a:lnTo>
                <a:close/>
              </a:path>
            </a:pathLst>
          </a:custGeom>
          <a:solidFill>
            <a:srgbClr val="C8A97E"/>
          </a:solidFill>
          <a:ln/>
        </p:spPr>
      </p:sp>
      <p:sp>
        <p:nvSpPr>
          <p:cNvPr id="25" name="Text 23"/>
          <p:cNvSpPr/>
          <p:nvPr/>
        </p:nvSpPr>
        <p:spPr>
          <a:xfrm>
            <a:off x="7366000" y="4385735"/>
            <a:ext cx="85344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评分聚合公式</a:t>
            </a:r>
            <a:endParaRPr lang="en-US" sz="1600" dirty="0"/>
          </a:p>
        </p:txBody>
      </p:sp>
      <p:sp>
        <p:nvSpPr>
          <p:cNvPr id="26" name="Shape 24"/>
          <p:cNvSpPr/>
          <p:nvPr/>
        </p:nvSpPr>
        <p:spPr>
          <a:xfrm>
            <a:off x="7370233" y="4948769"/>
            <a:ext cx="8377767" cy="872067"/>
          </a:xfrm>
          <a:custGeom>
            <a:avLst/>
            <a:gdLst/>
            <a:ahLst/>
            <a:cxnLst/>
            <a:rect l="l" t="t" r="r" b="b"/>
            <a:pathLst>
              <a:path w="8377767" h="872067">
                <a:moveTo>
                  <a:pt x="50798" y="0"/>
                </a:moveTo>
                <a:lnTo>
                  <a:pt x="8326969" y="0"/>
                </a:lnTo>
                <a:cubicBezTo>
                  <a:pt x="8355024" y="0"/>
                  <a:pt x="8377767" y="22743"/>
                  <a:pt x="8377767" y="50798"/>
                </a:cubicBezTo>
                <a:lnTo>
                  <a:pt x="8377767" y="821269"/>
                </a:lnTo>
                <a:cubicBezTo>
                  <a:pt x="8377767" y="849324"/>
                  <a:pt x="8355024" y="872067"/>
                  <a:pt x="8326969" y="872067"/>
                </a:cubicBezTo>
                <a:lnTo>
                  <a:pt x="50798" y="872067"/>
                </a:lnTo>
                <a:cubicBezTo>
                  <a:pt x="22743" y="872067"/>
                  <a:pt x="0" y="849324"/>
                  <a:pt x="0" y="821269"/>
                </a:cubicBezTo>
                <a:lnTo>
                  <a:pt x="0" y="50798"/>
                </a:lnTo>
                <a:cubicBezTo>
                  <a:pt x="0" y="22743"/>
                  <a:pt x="22743" y="0"/>
                  <a:pt x="50798" y="0"/>
                </a:cubicBezTo>
                <a:close/>
              </a:path>
            </a:pathLst>
          </a:custGeom>
          <a:solidFill>
            <a:srgbClr val="1A1D21"/>
          </a:solidFill>
          <a:ln w="8467">
            <a:solidFill>
              <a:srgbClr val="C8A97E"/>
            </a:solidFill>
            <a:prstDash val="solid"/>
          </a:ln>
        </p:spPr>
      </p:sp>
      <p:sp>
        <p:nvSpPr>
          <p:cNvPr id="27" name="Text 25"/>
          <p:cNvSpPr/>
          <p:nvPr/>
        </p:nvSpPr>
        <p:spPr>
          <a:xfrm>
            <a:off x="7628467" y="5232400"/>
            <a:ext cx="7528587" cy="304800"/>
          </a:xfrm>
          <a:prstGeom prst="rect">
            <a:avLst/>
          </a:prstGeom>
          <a:noFill/>
          <a:ln/>
        </p:spPr>
        <p:txBody>
          <a:bodyPr wrap="square" lIns="0" tIns="0" rIns="0" bIns="0" rtlCol="0" anchor="ctr"/>
          <a:lstStyle/>
          <a:p>
            <a:pPr>
              <a:lnSpc>
                <a:spcPct val="120000"/>
              </a:lnSpc>
            </a:pPr>
            <a:r>
              <a:rPr lang="en-US" sz="2000" dirty="0">
                <a:solidFill>
                  <a:srgbClr val="C8A97E"/>
                </a:solidFill>
                <a:latin typeface="Noto Sans SC" pitchFamily="34" charset="0"/>
                <a:ea typeface="Noto Sans SC" pitchFamily="34" charset="-122"/>
                <a:cs typeface="Noto Sans SC" pitchFamily="34" charset="-120"/>
              </a:rPr>
              <a:t>score(location) = Σ(similarity(userᵢ) × visit_countᵢ)</a:t>
            </a:r>
            <a:endParaRPr lang="en-US" sz="1600" dirty="0"/>
          </a:p>
        </p:txBody>
      </p:sp>
      <p:sp>
        <p:nvSpPr>
          <p:cNvPr id="28" name="Text 26"/>
          <p:cNvSpPr/>
          <p:nvPr/>
        </p:nvSpPr>
        <p:spPr>
          <a:xfrm>
            <a:off x="7366000" y="5977465"/>
            <a:ext cx="8483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对相似用户的访问次数按相似度加权求和，得到地点的推荐得分</a:t>
            </a:r>
            <a:endParaRPr lang="en-US" sz="1600" dirty="0"/>
          </a:p>
        </p:txBody>
      </p:sp>
      <p:sp>
        <p:nvSpPr>
          <p:cNvPr id="29" name="Shape 27"/>
          <p:cNvSpPr/>
          <p:nvPr/>
        </p:nvSpPr>
        <p:spPr>
          <a:xfrm>
            <a:off x="7035800" y="6790265"/>
            <a:ext cx="50800" cy="1727200"/>
          </a:xfrm>
          <a:custGeom>
            <a:avLst/>
            <a:gdLst/>
            <a:ahLst/>
            <a:cxnLst/>
            <a:rect l="l" t="t" r="r" b="b"/>
            <a:pathLst>
              <a:path w="50800" h="1727200">
                <a:moveTo>
                  <a:pt x="0" y="0"/>
                </a:moveTo>
                <a:lnTo>
                  <a:pt x="50800" y="0"/>
                </a:lnTo>
                <a:lnTo>
                  <a:pt x="50800" y="1727200"/>
                </a:lnTo>
                <a:lnTo>
                  <a:pt x="0" y="1727200"/>
                </a:lnTo>
                <a:lnTo>
                  <a:pt x="0" y="0"/>
                </a:lnTo>
                <a:close/>
              </a:path>
            </a:pathLst>
          </a:custGeom>
          <a:solidFill>
            <a:srgbClr val="4A6D8C"/>
          </a:solidFill>
          <a:ln/>
        </p:spPr>
      </p:sp>
      <p:sp>
        <p:nvSpPr>
          <p:cNvPr id="30" name="Text 28"/>
          <p:cNvSpPr/>
          <p:nvPr/>
        </p:nvSpPr>
        <p:spPr>
          <a:xfrm>
            <a:off x="7366000" y="6993465"/>
            <a:ext cx="85344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算法优势</a:t>
            </a:r>
            <a:endParaRPr lang="en-US" sz="1600" dirty="0"/>
          </a:p>
        </p:txBody>
      </p:sp>
      <p:sp>
        <p:nvSpPr>
          <p:cNvPr id="31" name="Text 29"/>
          <p:cNvSpPr/>
          <p:nvPr/>
        </p:nvSpPr>
        <p:spPr>
          <a:xfrm>
            <a:off x="7366000" y="7552265"/>
            <a:ext cx="4216400" cy="304800"/>
          </a:xfrm>
          <a:prstGeom prst="rect">
            <a:avLst/>
          </a:prstGeom>
          <a:noFill/>
          <a:ln/>
        </p:spPr>
        <p:txBody>
          <a:bodyPr wrap="square" lIns="0" tIns="0" rIns="0" bIns="0" rtlCol="0" anchor="ctr"/>
          <a:lstStyle/>
          <a:p>
            <a:pPr>
              <a:lnSpc>
                <a:spcPct val="130000"/>
              </a:lnSpc>
            </a:pPr>
            <a:r>
              <a:rPr lang="en-US" sz="1600" dirty="0">
                <a:solidFill>
                  <a:srgbClr val="E1E3E6"/>
                </a:solidFill>
                <a:latin typeface="MiSans" pitchFamily="34" charset="0"/>
                <a:ea typeface="MiSans" pitchFamily="34" charset="-122"/>
                <a:cs typeface="MiSans" pitchFamily="34" charset="-120"/>
              </a:rPr>
              <a:t>• </a:t>
            </a:r>
            <a:r>
              <a:rPr lang="en-US" sz="1600" b="1" dirty="0">
                <a:solidFill>
                  <a:srgbClr val="C8A97E"/>
                </a:solidFill>
                <a:latin typeface="MiSans" pitchFamily="34" charset="0"/>
                <a:ea typeface="MiSans" pitchFamily="34" charset="-122"/>
                <a:cs typeface="MiSans" pitchFamily="34" charset="-120"/>
              </a:rPr>
              <a:t>捕捉社交影响</a:t>
            </a:r>
            <a:r>
              <a:rPr lang="en-US" sz="1600" dirty="0">
                <a:solidFill>
                  <a:srgbClr val="E1E3E6"/>
                </a:solidFill>
                <a:latin typeface="MiSans" pitchFamily="34" charset="0"/>
                <a:ea typeface="MiSans" pitchFamily="34" charset="-122"/>
                <a:cs typeface="MiSans" pitchFamily="34" charset="-120"/>
              </a:rPr>
              <a:t>：发现相似用户的偏好</a:t>
            </a:r>
            <a:endParaRPr lang="en-US" sz="1600" dirty="0"/>
          </a:p>
        </p:txBody>
      </p:sp>
      <p:sp>
        <p:nvSpPr>
          <p:cNvPr id="32" name="Text 30"/>
          <p:cNvSpPr/>
          <p:nvPr/>
        </p:nvSpPr>
        <p:spPr>
          <a:xfrm>
            <a:off x="11633200" y="7552265"/>
            <a:ext cx="4216400" cy="304800"/>
          </a:xfrm>
          <a:prstGeom prst="rect">
            <a:avLst/>
          </a:prstGeom>
          <a:noFill/>
          <a:ln/>
        </p:spPr>
        <p:txBody>
          <a:bodyPr wrap="square" lIns="0" tIns="0" rIns="0" bIns="0" rtlCol="0" anchor="ctr"/>
          <a:lstStyle/>
          <a:p>
            <a:pPr>
              <a:lnSpc>
                <a:spcPct val="130000"/>
              </a:lnSpc>
            </a:pPr>
            <a:r>
              <a:rPr lang="en-US" sz="1600" dirty="0">
                <a:solidFill>
                  <a:srgbClr val="E1E3E6"/>
                </a:solidFill>
                <a:latin typeface="MiSans" pitchFamily="34" charset="0"/>
                <a:ea typeface="MiSans" pitchFamily="34" charset="-122"/>
                <a:cs typeface="MiSans" pitchFamily="34" charset="-120"/>
              </a:rPr>
              <a:t>• </a:t>
            </a:r>
            <a:r>
              <a:rPr lang="en-US" sz="1600" b="1" dirty="0">
                <a:solidFill>
                  <a:srgbClr val="C8A97E"/>
                </a:solidFill>
                <a:latin typeface="MiSans" pitchFamily="34" charset="0"/>
                <a:ea typeface="MiSans" pitchFamily="34" charset="-122"/>
                <a:cs typeface="MiSans" pitchFamily="34" charset="-120"/>
              </a:rPr>
              <a:t>冷启动问题</a:t>
            </a:r>
            <a:r>
              <a:rPr lang="en-US" sz="1600" dirty="0">
                <a:solidFill>
                  <a:srgbClr val="E1E3E6"/>
                </a:solidFill>
                <a:latin typeface="MiSans" pitchFamily="34" charset="0"/>
                <a:ea typeface="MiSans" pitchFamily="34" charset="-122"/>
                <a:cs typeface="MiSans" pitchFamily="34" charset="-120"/>
              </a:rPr>
              <a:t>：新用户需要足够历史数据</a:t>
            </a:r>
            <a:endParaRPr lang="en-US" sz="1600" dirty="0"/>
          </a:p>
        </p:txBody>
      </p:sp>
      <p:sp>
        <p:nvSpPr>
          <p:cNvPr id="33" name="Text 31"/>
          <p:cNvSpPr/>
          <p:nvPr/>
        </p:nvSpPr>
        <p:spPr>
          <a:xfrm>
            <a:off x="7366000" y="8009465"/>
            <a:ext cx="4216400" cy="304800"/>
          </a:xfrm>
          <a:prstGeom prst="rect">
            <a:avLst/>
          </a:prstGeom>
          <a:noFill/>
          <a:ln/>
        </p:spPr>
        <p:txBody>
          <a:bodyPr wrap="square" lIns="0" tIns="0" rIns="0" bIns="0" rtlCol="0" anchor="ctr"/>
          <a:lstStyle/>
          <a:p>
            <a:pPr>
              <a:lnSpc>
                <a:spcPct val="130000"/>
              </a:lnSpc>
            </a:pPr>
            <a:r>
              <a:rPr lang="en-US" sz="1600" dirty="0">
                <a:solidFill>
                  <a:srgbClr val="E1E3E6"/>
                </a:solidFill>
                <a:latin typeface="MiSans" pitchFamily="34" charset="0"/>
                <a:ea typeface="MiSans" pitchFamily="34" charset="-122"/>
                <a:cs typeface="MiSans" pitchFamily="34" charset="-120"/>
              </a:rPr>
              <a:t>• </a:t>
            </a:r>
            <a:r>
              <a:rPr lang="en-US" sz="1600" b="1" dirty="0">
                <a:solidFill>
                  <a:srgbClr val="C8A97E"/>
                </a:solidFill>
                <a:latin typeface="MiSans" pitchFamily="34" charset="0"/>
                <a:ea typeface="MiSans" pitchFamily="34" charset="-122"/>
                <a:cs typeface="MiSans" pitchFamily="34" charset="-120"/>
              </a:rPr>
              <a:t>个性化推荐</a:t>
            </a:r>
            <a:r>
              <a:rPr lang="en-US" sz="1600" dirty="0">
                <a:solidFill>
                  <a:srgbClr val="E1E3E6"/>
                </a:solidFill>
                <a:latin typeface="MiSans" pitchFamily="34" charset="0"/>
                <a:ea typeface="MiSans" pitchFamily="34" charset="-122"/>
                <a:cs typeface="MiSans" pitchFamily="34" charset="-120"/>
              </a:rPr>
              <a:t>：基于用户群体特征</a:t>
            </a:r>
            <a:endParaRPr lang="en-US" sz="1600" dirty="0"/>
          </a:p>
        </p:txBody>
      </p:sp>
      <p:sp>
        <p:nvSpPr>
          <p:cNvPr id="34" name="Text 32"/>
          <p:cNvSpPr/>
          <p:nvPr/>
        </p:nvSpPr>
        <p:spPr>
          <a:xfrm>
            <a:off x="11633200" y="8009465"/>
            <a:ext cx="4216400" cy="304800"/>
          </a:xfrm>
          <a:prstGeom prst="rect">
            <a:avLst/>
          </a:prstGeom>
          <a:noFill/>
          <a:ln/>
        </p:spPr>
        <p:txBody>
          <a:bodyPr wrap="square" lIns="0" tIns="0" rIns="0" bIns="0" rtlCol="0" anchor="ctr"/>
          <a:lstStyle/>
          <a:p>
            <a:pPr>
              <a:lnSpc>
                <a:spcPct val="130000"/>
              </a:lnSpc>
            </a:pPr>
            <a:r>
              <a:rPr lang="en-US" sz="1600" dirty="0">
                <a:solidFill>
                  <a:srgbClr val="E1E3E6"/>
                </a:solidFill>
                <a:latin typeface="MiSans" pitchFamily="34" charset="0"/>
                <a:ea typeface="MiSans" pitchFamily="34" charset="-122"/>
                <a:cs typeface="MiSans" pitchFamily="34" charset="-120"/>
              </a:rPr>
              <a:t>• </a:t>
            </a:r>
            <a:r>
              <a:rPr lang="en-US" sz="1600" b="1" dirty="0">
                <a:solidFill>
                  <a:srgbClr val="C8A97E"/>
                </a:solidFill>
                <a:latin typeface="MiSans" pitchFamily="34" charset="0"/>
                <a:ea typeface="MiSans" pitchFamily="34" charset="-122"/>
                <a:cs typeface="MiSans" pitchFamily="34" charset="-120"/>
              </a:rPr>
              <a:t>稀疏性问题</a:t>
            </a:r>
            <a:r>
              <a:rPr lang="en-US" sz="1600" dirty="0">
                <a:solidFill>
                  <a:srgbClr val="E1E3E6"/>
                </a:solidFill>
                <a:latin typeface="MiSans" pitchFamily="34" charset="0"/>
                <a:ea typeface="MiSans" pitchFamily="34" charset="-122"/>
                <a:cs typeface="MiSans" pitchFamily="34" charset="-120"/>
              </a:rPr>
              <a:t>：用户-地点矩阵通常很稀疏</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508000" y="558800"/>
            <a:ext cx="508000" cy="508000"/>
          </a:xfrm>
          <a:custGeom>
            <a:avLst/>
            <a:gdLst/>
            <a:ahLst/>
            <a:cxnLst/>
            <a:rect l="l" t="t" r="r" b="b"/>
            <a:pathLst>
              <a:path w="508000" h="508000">
                <a:moveTo>
                  <a:pt x="50800" y="0"/>
                </a:moveTo>
                <a:lnTo>
                  <a:pt x="457200" y="0"/>
                </a:lnTo>
                <a:cubicBezTo>
                  <a:pt x="485237" y="0"/>
                  <a:pt x="508000" y="22763"/>
                  <a:pt x="508000" y="50800"/>
                </a:cubicBezTo>
                <a:lnTo>
                  <a:pt x="508000" y="457200"/>
                </a:lnTo>
                <a:cubicBezTo>
                  <a:pt x="508000" y="485237"/>
                  <a:pt x="485237" y="508000"/>
                  <a:pt x="457200" y="508000"/>
                </a:cubicBezTo>
                <a:lnTo>
                  <a:pt x="50800" y="508000"/>
                </a:lnTo>
                <a:cubicBezTo>
                  <a:pt x="22763" y="508000"/>
                  <a:pt x="0" y="485237"/>
                  <a:pt x="0" y="457200"/>
                </a:cubicBezTo>
                <a:lnTo>
                  <a:pt x="0" y="50800"/>
                </a:lnTo>
                <a:cubicBezTo>
                  <a:pt x="0" y="22763"/>
                  <a:pt x="22763" y="0"/>
                  <a:pt x="50800" y="0"/>
                </a:cubicBezTo>
                <a:close/>
              </a:path>
            </a:pathLst>
          </a:custGeom>
          <a:solidFill>
            <a:srgbClr val="C8A97E"/>
          </a:solidFill>
          <a:ln/>
        </p:spPr>
      </p:sp>
      <p:sp>
        <p:nvSpPr>
          <p:cNvPr id="3" name="Text 1"/>
          <p:cNvSpPr/>
          <p:nvPr/>
        </p:nvSpPr>
        <p:spPr>
          <a:xfrm>
            <a:off x="607616" y="635000"/>
            <a:ext cx="431800" cy="355600"/>
          </a:xfrm>
          <a:prstGeom prst="rect">
            <a:avLst/>
          </a:prstGeom>
          <a:noFill/>
          <a:ln/>
        </p:spPr>
        <p:txBody>
          <a:bodyPr wrap="square" lIns="0" tIns="0" rIns="0" bIns="0" rtlCol="0" anchor="ctr"/>
          <a:lstStyle/>
          <a:p>
            <a:pPr>
              <a:lnSpc>
                <a:spcPct val="120000"/>
              </a:lnSpc>
            </a:pPr>
            <a:r>
              <a:rPr lang="en-US" sz="2000" b="1" dirty="0">
                <a:solidFill>
                  <a:srgbClr val="1A1D21"/>
                </a:solidFill>
                <a:latin typeface="MiSans" pitchFamily="34" charset="0"/>
                <a:ea typeface="MiSans" pitchFamily="34" charset="-122"/>
                <a:cs typeface="MiSans" pitchFamily="34" charset="-120"/>
              </a:rPr>
              <a:t>03</a:t>
            </a:r>
            <a:endParaRPr lang="en-US" sz="1600" dirty="0"/>
          </a:p>
        </p:txBody>
      </p:sp>
      <p:sp>
        <p:nvSpPr>
          <p:cNvPr id="4" name="Text 2"/>
          <p:cNvSpPr/>
          <p:nvPr/>
        </p:nvSpPr>
        <p:spPr>
          <a:xfrm>
            <a:off x="1219200" y="508000"/>
            <a:ext cx="3962400" cy="609600"/>
          </a:xfrm>
          <a:prstGeom prst="rect">
            <a:avLst/>
          </a:prstGeom>
          <a:noFill/>
          <a:ln/>
        </p:spPr>
        <p:txBody>
          <a:bodyPr wrap="square" lIns="0" tIns="0" rIns="0" bIns="0" rtlCol="0" anchor="ctr"/>
          <a:lstStyle/>
          <a:p>
            <a:pPr>
              <a:lnSpc>
                <a:spcPct val="80000"/>
              </a:lnSpc>
            </a:pPr>
            <a:r>
              <a:rPr lang="en-US" sz="4800" b="1" dirty="0">
                <a:solidFill>
                  <a:srgbClr val="E1E3E6"/>
                </a:solidFill>
                <a:latin typeface="MiSans" pitchFamily="34" charset="0"/>
                <a:ea typeface="MiSans" pitchFamily="34" charset="-122"/>
                <a:cs typeface="MiSans" pitchFamily="34" charset="-120"/>
              </a:rPr>
              <a:t>地理位置推荐</a:t>
            </a:r>
            <a:endParaRPr lang="en-US" sz="1600" dirty="0"/>
          </a:p>
        </p:txBody>
      </p:sp>
      <p:sp>
        <p:nvSpPr>
          <p:cNvPr id="5" name="Text 3"/>
          <p:cNvSpPr/>
          <p:nvPr/>
        </p:nvSpPr>
        <p:spPr>
          <a:xfrm>
            <a:off x="508000" y="1270000"/>
            <a:ext cx="15367000" cy="355600"/>
          </a:xfrm>
          <a:prstGeom prst="rect">
            <a:avLst/>
          </a:prstGeom>
          <a:noFill/>
          <a:ln/>
        </p:spPr>
        <p:txBody>
          <a:bodyPr wrap="square" lIns="0" tIns="0" rIns="0" bIns="0" rtlCol="0" anchor="ctr"/>
          <a:lstStyle/>
          <a:p>
            <a:pPr>
              <a:lnSpc>
                <a:spcPct val="120000"/>
              </a:lnSpc>
            </a:pPr>
            <a:r>
              <a:rPr lang="en-US" sz="2000" dirty="0">
                <a:solidFill>
                  <a:srgbClr val="C8A97E"/>
                </a:solidFill>
                <a:latin typeface="MiSans" pitchFamily="34" charset="0"/>
                <a:ea typeface="MiSans" pitchFamily="34" charset="-122"/>
                <a:cs typeface="MiSans" pitchFamily="34" charset="-120"/>
              </a:rPr>
              <a:t>基于Haversine距离的地理邻近性推荐</a:t>
            </a:r>
            <a:endParaRPr lang="en-US" sz="1600" dirty="0"/>
          </a:p>
        </p:txBody>
      </p:sp>
      <p:sp>
        <p:nvSpPr>
          <p:cNvPr id="6" name="Shape 4"/>
          <p:cNvSpPr/>
          <p:nvPr/>
        </p:nvSpPr>
        <p:spPr>
          <a:xfrm>
            <a:off x="533400" y="1930400"/>
            <a:ext cx="50800" cy="6705600"/>
          </a:xfrm>
          <a:custGeom>
            <a:avLst/>
            <a:gdLst/>
            <a:ahLst/>
            <a:cxnLst/>
            <a:rect l="l" t="t" r="r" b="b"/>
            <a:pathLst>
              <a:path w="50800" h="6705600">
                <a:moveTo>
                  <a:pt x="0" y="0"/>
                </a:moveTo>
                <a:lnTo>
                  <a:pt x="50800" y="0"/>
                </a:lnTo>
                <a:lnTo>
                  <a:pt x="50800" y="6705600"/>
                </a:lnTo>
                <a:lnTo>
                  <a:pt x="0" y="6705600"/>
                </a:lnTo>
                <a:lnTo>
                  <a:pt x="0" y="0"/>
                </a:lnTo>
                <a:close/>
              </a:path>
            </a:pathLst>
          </a:custGeom>
          <a:solidFill>
            <a:srgbClr val="4A6D8C"/>
          </a:solidFill>
          <a:ln/>
        </p:spPr>
      </p:sp>
      <p:sp>
        <p:nvSpPr>
          <p:cNvPr id="7" name="Text 5"/>
          <p:cNvSpPr/>
          <p:nvPr/>
        </p:nvSpPr>
        <p:spPr>
          <a:xfrm>
            <a:off x="863600" y="1930400"/>
            <a:ext cx="73025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算法原理</a:t>
            </a:r>
            <a:endParaRPr lang="en-US" sz="1600" dirty="0"/>
          </a:p>
        </p:txBody>
      </p:sp>
      <p:sp>
        <p:nvSpPr>
          <p:cNvPr id="8" name="Text 6"/>
          <p:cNvSpPr/>
          <p:nvPr/>
        </p:nvSpPr>
        <p:spPr>
          <a:xfrm>
            <a:off x="863600" y="2772439"/>
            <a:ext cx="7239000" cy="825500"/>
          </a:xfrm>
          <a:prstGeom prst="rect">
            <a:avLst/>
          </a:prstGeom>
          <a:noFill/>
          <a:ln/>
        </p:spPr>
        <p:txBody>
          <a:bodyPr wrap="square" lIns="0" tIns="0" rIns="0" bIns="0" rtlCol="0" anchor="ctr"/>
          <a:lstStyle/>
          <a:p>
            <a:pPr>
              <a:lnSpc>
                <a:spcPct val="140000"/>
              </a:lnSpc>
            </a:pPr>
            <a:r>
              <a:rPr lang="en-US" sz="2000" dirty="0">
                <a:solidFill>
                  <a:srgbClr val="E1E3E6"/>
                </a:solidFill>
                <a:latin typeface="MiSans" pitchFamily="34" charset="0"/>
                <a:ea typeface="MiSans" pitchFamily="34" charset="-122"/>
                <a:cs typeface="MiSans" pitchFamily="34" charset="-120"/>
              </a:rPr>
              <a:t>基于</a:t>
            </a:r>
            <a:r>
              <a:rPr lang="en-US" sz="2000" b="1" dirty="0">
                <a:solidFill>
                  <a:srgbClr val="C8A97E"/>
                </a:solidFill>
                <a:latin typeface="MiSans" pitchFamily="34" charset="0"/>
                <a:ea typeface="MiSans" pitchFamily="34" charset="-122"/>
                <a:cs typeface="MiSans" pitchFamily="34" charset="-120"/>
              </a:rPr>
              <a:t>"用户倾向于访问活动中心附近地点"</a:t>
            </a:r>
            <a:r>
              <a:rPr lang="en-US" sz="2000" dirty="0">
                <a:solidFill>
                  <a:srgbClr val="E1E3E6"/>
                </a:solidFill>
                <a:latin typeface="MiSans" pitchFamily="34" charset="0"/>
                <a:ea typeface="MiSans" pitchFamily="34" charset="-122"/>
                <a:cs typeface="MiSans" pitchFamily="34" charset="-120"/>
              </a:rPr>
              <a:t>的假设，结合地理距离和地点热度进行推荐。</a:t>
            </a:r>
            <a:endParaRPr lang="en-US" sz="1600" dirty="0"/>
          </a:p>
        </p:txBody>
      </p:sp>
      <p:sp>
        <p:nvSpPr>
          <p:cNvPr id="9" name="Text 7"/>
          <p:cNvSpPr/>
          <p:nvPr/>
        </p:nvSpPr>
        <p:spPr>
          <a:xfrm>
            <a:off x="863600" y="3859609"/>
            <a:ext cx="72644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Haversine距离公式</a:t>
            </a:r>
            <a:endParaRPr lang="en-US" sz="1600" dirty="0"/>
          </a:p>
        </p:txBody>
      </p:sp>
      <p:sp>
        <p:nvSpPr>
          <p:cNvPr id="10" name="Shape 8"/>
          <p:cNvSpPr/>
          <p:nvPr/>
        </p:nvSpPr>
        <p:spPr>
          <a:xfrm>
            <a:off x="867833" y="4422643"/>
            <a:ext cx="7107767" cy="1265767"/>
          </a:xfrm>
          <a:custGeom>
            <a:avLst/>
            <a:gdLst/>
            <a:ahLst/>
            <a:cxnLst/>
            <a:rect l="l" t="t" r="r" b="b"/>
            <a:pathLst>
              <a:path w="7107767" h="1265767">
                <a:moveTo>
                  <a:pt x="50795" y="0"/>
                </a:moveTo>
                <a:lnTo>
                  <a:pt x="7056971" y="0"/>
                </a:lnTo>
                <a:cubicBezTo>
                  <a:pt x="7085025" y="0"/>
                  <a:pt x="7107767" y="22742"/>
                  <a:pt x="7107767" y="50795"/>
                </a:cubicBezTo>
                <a:lnTo>
                  <a:pt x="7107767" y="1214971"/>
                </a:lnTo>
                <a:cubicBezTo>
                  <a:pt x="7107767" y="1243025"/>
                  <a:pt x="7085025" y="1265767"/>
                  <a:pt x="7056971" y="1265767"/>
                </a:cubicBezTo>
                <a:lnTo>
                  <a:pt x="50795" y="1265767"/>
                </a:lnTo>
                <a:cubicBezTo>
                  <a:pt x="22742" y="1265767"/>
                  <a:pt x="0" y="1243025"/>
                  <a:pt x="0" y="1214971"/>
                </a:cubicBezTo>
                <a:lnTo>
                  <a:pt x="0" y="50795"/>
                </a:lnTo>
                <a:cubicBezTo>
                  <a:pt x="0" y="22761"/>
                  <a:pt x="22761" y="0"/>
                  <a:pt x="50795" y="0"/>
                </a:cubicBezTo>
                <a:close/>
              </a:path>
            </a:pathLst>
          </a:custGeom>
          <a:solidFill>
            <a:srgbClr val="1A1D21"/>
          </a:solidFill>
          <a:ln w="8467">
            <a:solidFill>
              <a:srgbClr val="C8A97E"/>
            </a:solidFill>
            <a:prstDash val="solid"/>
          </a:ln>
        </p:spPr>
      </p:sp>
      <p:sp>
        <p:nvSpPr>
          <p:cNvPr id="11" name="Text 9"/>
          <p:cNvSpPr/>
          <p:nvPr/>
        </p:nvSpPr>
        <p:spPr>
          <a:xfrm>
            <a:off x="1126067" y="4723209"/>
            <a:ext cx="4387718" cy="642408"/>
          </a:xfrm>
          <a:prstGeom prst="rect">
            <a:avLst/>
          </a:prstGeom>
          <a:noFill/>
          <a:ln/>
        </p:spPr>
        <p:txBody>
          <a:bodyPr wrap="square" lIns="0" tIns="0" rIns="0" bIns="0" rtlCol="0" anchor="ctr"/>
          <a:lstStyle/>
          <a:p>
            <a:pPr>
              <a:lnSpc>
                <a:spcPct val="140000"/>
              </a:lnSpc>
            </a:pPr>
            <a:r>
              <a:rPr lang="en-US" sz="1800" dirty="0">
                <a:solidFill>
                  <a:srgbClr val="C8A97E"/>
                </a:solidFill>
                <a:latin typeface="MiSans" pitchFamily="34" charset="0"/>
                <a:ea typeface="MiSans" pitchFamily="34" charset="-122"/>
                <a:cs typeface="MiSans" pitchFamily="34" charset="-120"/>
              </a:rPr>
              <a:t>d = 2R × arcsin(√(sin²(Δlat/2) + cos(lat₁)×cos(lat₂)×sin²(Δlon/2)))</a:t>
            </a:r>
            <a:endParaRPr lang="en-US" sz="1600" dirty="0"/>
          </a:p>
        </p:txBody>
      </p:sp>
      <p:sp>
        <p:nvSpPr>
          <p:cNvPr id="12" name="Text 10"/>
          <p:cNvSpPr/>
          <p:nvPr/>
        </p:nvSpPr>
        <p:spPr>
          <a:xfrm>
            <a:off x="863600" y="5838695"/>
            <a:ext cx="7213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其中R为地球半径（6371km），lat和lon为纬度和经度（弧度制）</a:t>
            </a:r>
            <a:endParaRPr lang="en-US" sz="1600" dirty="0"/>
          </a:p>
        </p:txBody>
      </p:sp>
      <p:sp>
        <p:nvSpPr>
          <p:cNvPr id="13" name="Text 11"/>
          <p:cNvSpPr/>
          <p:nvPr/>
        </p:nvSpPr>
        <p:spPr>
          <a:xfrm>
            <a:off x="863600" y="6557572"/>
            <a:ext cx="72644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推荐得分计算</a:t>
            </a:r>
            <a:endParaRPr lang="en-US" sz="1600" dirty="0"/>
          </a:p>
        </p:txBody>
      </p:sp>
      <p:sp>
        <p:nvSpPr>
          <p:cNvPr id="14" name="Shape 12"/>
          <p:cNvSpPr/>
          <p:nvPr/>
        </p:nvSpPr>
        <p:spPr>
          <a:xfrm>
            <a:off x="867833" y="7120605"/>
            <a:ext cx="7107767" cy="922867"/>
          </a:xfrm>
          <a:custGeom>
            <a:avLst/>
            <a:gdLst/>
            <a:ahLst/>
            <a:cxnLst/>
            <a:rect l="l" t="t" r="r" b="b"/>
            <a:pathLst>
              <a:path w="7107767" h="922867">
                <a:moveTo>
                  <a:pt x="50804" y="0"/>
                </a:moveTo>
                <a:lnTo>
                  <a:pt x="7056963" y="0"/>
                </a:lnTo>
                <a:cubicBezTo>
                  <a:pt x="7085021" y="0"/>
                  <a:pt x="7107767" y="22746"/>
                  <a:pt x="7107767" y="50804"/>
                </a:cubicBezTo>
                <a:lnTo>
                  <a:pt x="7107767" y="872063"/>
                </a:lnTo>
                <a:cubicBezTo>
                  <a:pt x="7107767" y="900121"/>
                  <a:pt x="7085021" y="922867"/>
                  <a:pt x="7056963" y="922867"/>
                </a:cubicBezTo>
                <a:lnTo>
                  <a:pt x="50804" y="922867"/>
                </a:lnTo>
                <a:cubicBezTo>
                  <a:pt x="22746" y="922867"/>
                  <a:pt x="0" y="900121"/>
                  <a:pt x="0" y="872063"/>
                </a:cubicBezTo>
                <a:lnTo>
                  <a:pt x="0" y="50804"/>
                </a:lnTo>
                <a:cubicBezTo>
                  <a:pt x="0" y="22764"/>
                  <a:pt x="22764" y="0"/>
                  <a:pt x="50804" y="0"/>
                </a:cubicBezTo>
                <a:close/>
              </a:path>
            </a:pathLst>
          </a:custGeom>
          <a:solidFill>
            <a:srgbClr val="1A1D21"/>
          </a:solidFill>
          <a:ln w="8467">
            <a:solidFill>
              <a:srgbClr val="4A6D8C"/>
            </a:solidFill>
            <a:prstDash val="solid"/>
          </a:ln>
        </p:spPr>
      </p:sp>
      <p:sp>
        <p:nvSpPr>
          <p:cNvPr id="15" name="Text 13"/>
          <p:cNvSpPr/>
          <p:nvPr/>
        </p:nvSpPr>
        <p:spPr>
          <a:xfrm>
            <a:off x="1126067" y="7404230"/>
            <a:ext cx="6017816" cy="355600"/>
          </a:xfrm>
          <a:prstGeom prst="rect">
            <a:avLst/>
          </a:prstGeom>
          <a:noFill/>
          <a:ln/>
        </p:spPr>
        <p:txBody>
          <a:bodyPr wrap="square" lIns="0" tIns="0" rIns="0" bIns="0" rtlCol="0" anchor="ctr"/>
          <a:lstStyle/>
          <a:p>
            <a:pPr>
              <a:lnSpc>
                <a:spcPct val="110000"/>
              </a:lnSpc>
            </a:pPr>
            <a:r>
              <a:rPr lang="en-US" sz="2400" dirty="0">
                <a:solidFill>
                  <a:srgbClr val="C8A97E"/>
                </a:solidFill>
                <a:latin typeface="Noto Sans SC" pitchFamily="34" charset="0"/>
                <a:ea typeface="Noto Sans SC" pitchFamily="34" charset="-122"/>
                <a:cs typeface="Noto Sans SC" pitchFamily="34" charset="-120"/>
              </a:rPr>
              <a:t>score = popularity / (1 + distance)</a:t>
            </a:r>
            <a:endParaRPr lang="en-US" sz="1600" dirty="0"/>
          </a:p>
        </p:txBody>
      </p:sp>
      <p:sp>
        <p:nvSpPr>
          <p:cNvPr id="16" name="Text 14"/>
          <p:cNvSpPr/>
          <p:nvPr/>
        </p:nvSpPr>
        <p:spPr>
          <a:xfrm>
            <a:off x="863600" y="8200101"/>
            <a:ext cx="7213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距离越近、热度越高的地点得分越高，平衡地理便利性和社交热度</a:t>
            </a:r>
            <a:endParaRPr lang="en-US" sz="1600" dirty="0"/>
          </a:p>
        </p:txBody>
      </p:sp>
      <p:sp>
        <p:nvSpPr>
          <p:cNvPr id="17" name="Shape 15"/>
          <p:cNvSpPr/>
          <p:nvPr/>
        </p:nvSpPr>
        <p:spPr>
          <a:xfrm>
            <a:off x="8305800" y="1930400"/>
            <a:ext cx="50800" cy="4673600"/>
          </a:xfrm>
          <a:custGeom>
            <a:avLst/>
            <a:gdLst/>
            <a:ahLst/>
            <a:cxnLst/>
            <a:rect l="l" t="t" r="r" b="b"/>
            <a:pathLst>
              <a:path w="50800" h="4673600">
                <a:moveTo>
                  <a:pt x="0" y="0"/>
                </a:moveTo>
                <a:lnTo>
                  <a:pt x="50800" y="0"/>
                </a:lnTo>
                <a:lnTo>
                  <a:pt x="50800" y="4673600"/>
                </a:lnTo>
                <a:lnTo>
                  <a:pt x="0" y="4673600"/>
                </a:lnTo>
                <a:lnTo>
                  <a:pt x="0" y="0"/>
                </a:lnTo>
                <a:close/>
              </a:path>
            </a:pathLst>
          </a:custGeom>
          <a:solidFill>
            <a:srgbClr val="4A6D8C"/>
          </a:solidFill>
          <a:ln/>
        </p:spPr>
      </p:sp>
      <p:sp>
        <p:nvSpPr>
          <p:cNvPr id="18" name="Text 16"/>
          <p:cNvSpPr/>
          <p:nvPr/>
        </p:nvSpPr>
        <p:spPr>
          <a:xfrm>
            <a:off x="8636000" y="1930400"/>
            <a:ext cx="73025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实现步骤</a:t>
            </a:r>
            <a:endParaRPr lang="en-US" sz="1600" dirty="0"/>
          </a:p>
        </p:txBody>
      </p:sp>
      <p:sp>
        <p:nvSpPr>
          <p:cNvPr id="19" name="Shape 17"/>
          <p:cNvSpPr/>
          <p:nvPr/>
        </p:nvSpPr>
        <p:spPr>
          <a:xfrm>
            <a:off x="8636000" y="2641600"/>
            <a:ext cx="508000" cy="508000"/>
          </a:xfrm>
          <a:custGeom>
            <a:avLst/>
            <a:gdLst/>
            <a:ahLst/>
            <a:cxnLst/>
            <a:rect l="l" t="t" r="r" b="b"/>
            <a:pathLst>
              <a:path w="508000" h="508000">
                <a:moveTo>
                  <a:pt x="254000" y="0"/>
                </a:moveTo>
                <a:lnTo>
                  <a:pt x="254000" y="0"/>
                </a:lnTo>
                <a:cubicBezTo>
                  <a:pt x="394186" y="0"/>
                  <a:pt x="508000" y="113814"/>
                  <a:pt x="508000" y="254000"/>
                </a:cubicBezTo>
                <a:lnTo>
                  <a:pt x="508000" y="254000"/>
                </a:lnTo>
                <a:cubicBezTo>
                  <a:pt x="508000" y="394186"/>
                  <a:pt x="394186" y="508000"/>
                  <a:pt x="254000" y="508000"/>
                </a:cubicBezTo>
                <a:lnTo>
                  <a:pt x="254000" y="508000"/>
                </a:lnTo>
                <a:cubicBezTo>
                  <a:pt x="113814" y="508000"/>
                  <a:pt x="0" y="394186"/>
                  <a:pt x="0" y="254000"/>
                </a:cubicBezTo>
                <a:lnTo>
                  <a:pt x="0" y="254000"/>
                </a:lnTo>
                <a:cubicBezTo>
                  <a:pt x="0" y="113814"/>
                  <a:pt x="113814" y="0"/>
                  <a:pt x="254000" y="0"/>
                </a:cubicBezTo>
                <a:close/>
              </a:path>
            </a:pathLst>
          </a:custGeom>
          <a:solidFill>
            <a:srgbClr val="4A6D8C"/>
          </a:solidFill>
          <a:ln/>
        </p:spPr>
      </p:sp>
      <p:sp>
        <p:nvSpPr>
          <p:cNvPr id="20" name="Text 18"/>
          <p:cNvSpPr/>
          <p:nvPr/>
        </p:nvSpPr>
        <p:spPr>
          <a:xfrm>
            <a:off x="8845021" y="2717800"/>
            <a:ext cx="2032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1</a:t>
            </a:r>
            <a:endParaRPr lang="en-US" sz="1600" dirty="0"/>
          </a:p>
        </p:txBody>
      </p:sp>
      <p:sp>
        <p:nvSpPr>
          <p:cNvPr id="21" name="Text 19"/>
          <p:cNvSpPr/>
          <p:nvPr/>
        </p:nvSpPr>
        <p:spPr>
          <a:xfrm>
            <a:off x="9296400" y="2641600"/>
            <a:ext cx="5194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计算活动中心</a:t>
            </a:r>
            <a:endParaRPr lang="en-US" sz="1600" dirty="0"/>
          </a:p>
        </p:txBody>
      </p:sp>
      <p:sp>
        <p:nvSpPr>
          <p:cNvPr id="22" name="Text 20"/>
          <p:cNvSpPr/>
          <p:nvPr/>
        </p:nvSpPr>
        <p:spPr>
          <a:xfrm>
            <a:off x="9296400" y="3048000"/>
            <a:ext cx="5181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计算用户历史签到位置的经纬度均值，作为用户活动中心</a:t>
            </a:r>
            <a:endParaRPr lang="en-US" sz="1600" dirty="0"/>
          </a:p>
        </p:txBody>
      </p:sp>
      <p:sp>
        <p:nvSpPr>
          <p:cNvPr id="23" name="Shape 21"/>
          <p:cNvSpPr/>
          <p:nvPr/>
        </p:nvSpPr>
        <p:spPr>
          <a:xfrm>
            <a:off x="8636000" y="3556000"/>
            <a:ext cx="508000" cy="508000"/>
          </a:xfrm>
          <a:custGeom>
            <a:avLst/>
            <a:gdLst/>
            <a:ahLst/>
            <a:cxnLst/>
            <a:rect l="l" t="t" r="r" b="b"/>
            <a:pathLst>
              <a:path w="508000" h="508000">
                <a:moveTo>
                  <a:pt x="254000" y="0"/>
                </a:moveTo>
                <a:lnTo>
                  <a:pt x="254000" y="0"/>
                </a:lnTo>
                <a:cubicBezTo>
                  <a:pt x="394186" y="0"/>
                  <a:pt x="508000" y="113814"/>
                  <a:pt x="508000" y="254000"/>
                </a:cubicBezTo>
                <a:lnTo>
                  <a:pt x="508000" y="254000"/>
                </a:lnTo>
                <a:cubicBezTo>
                  <a:pt x="508000" y="394186"/>
                  <a:pt x="394186" y="508000"/>
                  <a:pt x="254000" y="508000"/>
                </a:cubicBezTo>
                <a:lnTo>
                  <a:pt x="254000" y="508000"/>
                </a:lnTo>
                <a:cubicBezTo>
                  <a:pt x="113814" y="508000"/>
                  <a:pt x="0" y="394186"/>
                  <a:pt x="0" y="254000"/>
                </a:cubicBezTo>
                <a:lnTo>
                  <a:pt x="0" y="254000"/>
                </a:lnTo>
                <a:cubicBezTo>
                  <a:pt x="0" y="113814"/>
                  <a:pt x="113814" y="0"/>
                  <a:pt x="254000" y="0"/>
                </a:cubicBezTo>
                <a:close/>
              </a:path>
            </a:pathLst>
          </a:custGeom>
          <a:solidFill>
            <a:srgbClr val="C8A97E"/>
          </a:solidFill>
          <a:ln/>
        </p:spPr>
      </p:sp>
      <p:sp>
        <p:nvSpPr>
          <p:cNvPr id="24" name="Text 22"/>
          <p:cNvSpPr/>
          <p:nvPr/>
        </p:nvSpPr>
        <p:spPr>
          <a:xfrm>
            <a:off x="8825706" y="3632200"/>
            <a:ext cx="241300" cy="355600"/>
          </a:xfrm>
          <a:prstGeom prst="rect">
            <a:avLst/>
          </a:prstGeom>
          <a:noFill/>
          <a:ln/>
        </p:spPr>
        <p:txBody>
          <a:bodyPr wrap="square" lIns="0" tIns="0" rIns="0" bIns="0" rtlCol="0" anchor="ctr"/>
          <a:lstStyle/>
          <a:p>
            <a:pPr>
              <a:lnSpc>
                <a:spcPct val="130000"/>
              </a:lnSpc>
            </a:pPr>
            <a:r>
              <a:rPr lang="en-US" sz="1800" b="1" dirty="0">
                <a:solidFill>
                  <a:srgbClr val="1A1D21"/>
                </a:solidFill>
                <a:latin typeface="MiSans" pitchFamily="34" charset="0"/>
                <a:ea typeface="MiSans" pitchFamily="34" charset="-122"/>
                <a:cs typeface="MiSans" pitchFamily="34" charset="-120"/>
              </a:rPr>
              <a:t>2</a:t>
            </a:r>
            <a:endParaRPr lang="en-US" sz="1600" dirty="0"/>
          </a:p>
        </p:txBody>
      </p:sp>
      <p:sp>
        <p:nvSpPr>
          <p:cNvPr id="25" name="Text 23"/>
          <p:cNvSpPr/>
          <p:nvPr/>
        </p:nvSpPr>
        <p:spPr>
          <a:xfrm>
            <a:off x="9296400" y="3556000"/>
            <a:ext cx="49911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计算Haversine距离</a:t>
            </a:r>
            <a:endParaRPr lang="en-US" sz="1600" dirty="0"/>
          </a:p>
        </p:txBody>
      </p:sp>
      <p:sp>
        <p:nvSpPr>
          <p:cNvPr id="26" name="Text 24"/>
          <p:cNvSpPr/>
          <p:nvPr/>
        </p:nvSpPr>
        <p:spPr>
          <a:xfrm>
            <a:off x="9296400" y="3962400"/>
            <a:ext cx="49784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使用球面距离公式计算候选地点与用户活动中心的距离</a:t>
            </a:r>
            <a:endParaRPr lang="en-US" sz="1600" dirty="0"/>
          </a:p>
        </p:txBody>
      </p:sp>
      <p:sp>
        <p:nvSpPr>
          <p:cNvPr id="27" name="Shape 25"/>
          <p:cNvSpPr/>
          <p:nvPr/>
        </p:nvSpPr>
        <p:spPr>
          <a:xfrm>
            <a:off x="8636000" y="4470400"/>
            <a:ext cx="508000" cy="508000"/>
          </a:xfrm>
          <a:custGeom>
            <a:avLst/>
            <a:gdLst/>
            <a:ahLst/>
            <a:cxnLst/>
            <a:rect l="l" t="t" r="r" b="b"/>
            <a:pathLst>
              <a:path w="508000" h="508000">
                <a:moveTo>
                  <a:pt x="254000" y="0"/>
                </a:moveTo>
                <a:lnTo>
                  <a:pt x="254000" y="0"/>
                </a:lnTo>
                <a:cubicBezTo>
                  <a:pt x="394186" y="0"/>
                  <a:pt x="508000" y="113814"/>
                  <a:pt x="508000" y="254000"/>
                </a:cubicBezTo>
                <a:lnTo>
                  <a:pt x="508000" y="254000"/>
                </a:lnTo>
                <a:cubicBezTo>
                  <a:pt x="508000" y="394186"/>
                  <a:pt x="394186" y="508000"/>
                  <a:pt x="254000" y="508000"/>
                </a:cubicBezTo>
                <a:lnTo>
                  <a:pt x="254000" y="508000"/>
                </a:lnTo>
                <a:cubicBezTo>
                  <a:pt x="113814" y="508000"/>
                  <a:pt x="0" y="394186"/>
                  <a:pt x="0" y="254000"/>
                </a:cubicBezTo>
                <a:lnTo>
                  <a:pt x="0" y="254000"/>
                </a:lnTo>
                <a:cubicBezTo>
                  <a:pt x="0" y="113814"/>
                  <a:pt x="113814" y="0"/>
                  <a:pt x="254000" y="0"/>
                </a:cubicBezTo>
                <a:close/>
              </a:path>
            </a:pathLst>
          </a:custGeom>
          <a:solidFill>
            <a:srgbClr val="4A6D8C"/>
          </a:solidFill>
          <a:ln/>
        </p:spPr>
      </p:sp>
      <p:sp>
        <p:nvSpPr>
          <p:cNvPr id="28" name="Text 26"/>
          <p:cNvSpPr/>
          <p:nvPr/>
        </p:nvSpPr>
        <p:spPr>
          <a:xfrm>
            <a:off x="8822664" y="4546600"/>
            <a:ext cx="2540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3</a:t>
            </a:r>
            <a:endParaRPr lang="en-US" sz="1600" dirty="0"/>
          </a:p>
        </p:txBody>
      </p:sp>
      <p:sp>
        <p:nvSpPr>
          <p:cNvPr id="29" name="Text 27"/>
          <p:cNvSpPr/>
          <p:nvPr/>
        </p:nvSpPr>
        <p:spPr>
          <a:xfrm>
            <a:off x="9296400" y="4470400"/>
            <a:ext cx="56007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结合热度因素</a:t>
            </a:r>
            <a:endParaRPr lang="en-US" sz="1600" dirty="0"/>
          </a:p>
        </p:txBody>
      </p:sp>
      <p:sp>
        <p:nvSpPr>
          <p:cNvPr id="30" name="Text 28"/>
          <p:cNvSpPr/>
          <p:nvPr/>
        </p:nvSpPr>
        <p:spPr>
          <a:xfrm>
            <a:off x="9296400" y="4876806"/>
            <a:ext cx="55880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获取地点的访问总次数作为热度指标，过滤掉过于冷门的地点</a:t>
            </a:r>
            <a:endParaRPr lang="en-US" sz="1600" dirty="0"/>
          </a:p>
        </p:txBody>
      </p:sp>
      <p:sp>
        <p:nvSpPr>
          <p:cNvPr id="31" name="Shape 29"/>
          <p:cNvSpPr/>
          <p:nvPr/>
        </p:nvSpPr>
        <p:spPr>
          <a:xfrm>
            <a:off x="8636000" y="5384806"/>
            <a:ext cx="508000" cy="508000"/>
          </a:xfrm>
          <a:custGeom>
            <a:avLst/>
            <a:gdLst/>
            <a:ahLst/>
            <a:cxnLst/>
            <a:rect l="l" t="t" r="r" b="b"/>
            <a:pathLst>
              <a:path w="508000" h="508000">
                <a:moveTo>
                  <a:pt x="254000" y="0"/>
                </a:moveTo>
                <a:lnTo>
                  <a:pt x="254000" y="0"/>
                </a:lnTo>
                <a:cubicBezTo>
                  <a:pt x="394186" y="0"/>
                  <a:pt x="508000" y="113814"/>
                  <a:pt x="508000" y="254000"/>
                </a:cubicBezTo>
                <a:lnTo>
                  <a:pt x="508000" y="254000"/>
                </a:lnTo>
                <a:cubicBezTo>
                  <a:pt x="508000" y="394186"/>
                  <a:pt x="394186" y="508000"/>
                  <a:pt x="254000" y="508000"/>
                </a:cubicBezTo>
                <a:lnTo>
                  <a:pt x="254000" y="508000"/>
                </a:lnTo>
                <a:cubicBezTo>
                  <a:pt x="113814" y="508000"/>
                  <a:pt x="0" y="394186"/>
                  <a:pt x="0" y="254000"/>
                </a:cubicBezTo>
                <a:lnTo>
                  <a:pt x="0" y="254000"/>
                </a:lnTo>
                <a:cubicBezTo>
                  <a:pt x="0" y="113814"/>
                  <a:pt x="113814" y="0"/>
                  <a:pt x="254000" y="0"/>
                </a:cubicBezTo>
                <a:close/>
              </a:path>
            </a:pathLst>
          </a:custGeom>
          <a:solidFill>
            <a:srgbClr val="C8A97E"/>
          </a:solidFill>
          <a:ln/>
        </p:spPr>
      </p:sp>
      <p:sp>
        <p:nvSpPr>
          <p:cNvPr id="32" name="Text 30"/>
          <p:cNvSpPr/>
          <p:nvPr/>
        </p:nvSpPr>
        <p:spPr>
          <a:xfrm>
            <a:off x="8822928" y="5461006"/>
            <a:ext cx="254000" cy="355600"/>
          </a:xfrm>
          <a:prstGeom prst="rect">
            <a:avLst/>
          </a:prstGeom>
          <a:noFill/>
          <a:ln/>
        </p:spPr>
        <p:txBody>
          <a:bodyPr wrap="square" lIns="0" tIns="0" rIns="0" bIns="0" rtlCol="0" anchor="ctr"/>
          <a:lstStyle/>
          <a:p>
            <a:pPr>
              <a:lnSpc>
                <a:spcPct val="130000"/>
              </a:lnSpc>
            </a:pPr>
            <a:r>
              <a:rPr lang="en-US" sz="1800" b="1" dirty="0">
                <a:solidFill>
                  <a:srgbClr val="1A1D21"/>
                </a:solidFill>
                <a:latin typeface="MiSans" pitchFamily="34" charset="0"/>
                <a:ea typeface="MiSans" pitchFamily="34" charset="-122"/>
                <a:cs typeface="MiSans" pitchFamily="34" charset="-120"/>
              </a:rPr>
              <a:t>4</a:t>
            </a:r>
            <a:endParaRPr lang="en-US" sz="1600" dirty="0"/>
          </a:p>
        </p:txBody>
      </p:sp>
      <p:sp>
        <p:nvSpPr>
          <p:cNvPr id="33" name="Text 31"/>
          <p:cNvSpPr/>
          <p:nvPr/>
        </p:nvSpPr>
        <p:spPr>
          <a:xfrm>
            <a:off x="9296400" y="5384806"/>
            <a:ext cx="5194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排序生成推荐</a:t>
            </a:r>
            <a:endParaRPr lang="en-US" sz="1600" dirty="0"/>
          </a:p>
        </p:txBody>
      </p:sp>
      <p:sp>
        <p:nvSpPr>
          <p:cNvPr id="34" name="Text 32"/>
          <p:cNvSpPr/>
          <p:nvPr/>
        </p:nvSpPr>
        <p:spPr>
          <a:xfrm>
            <a:off x="9296400" y="5791206"/>
            <a:ext cx="5181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按得分排序，推荐距离近且热门的地点，排除已访问地点</a:t>
            </a:r>
            <a:endParaRPr lang="en-US" sz="1600" dirty="0"/>
          </a:p>
        </p:txBody>
      </p:sp>
      <p:sp>
        <p:nvSpPr>
          <p:cNvPr id="35" name="Shape 33"/>
          <p:cNvSpPr/>
          <p:nvPr/>
        </p:nvSpPr>
        <p:spPr>
          <a:xfrm>
            <a:off x="8305800" y="6908806"/>
            <a:ext cx="50800" cy="1727200"/>
          </a:xfrm>
          <a:custGeom>
            <a:avLst/>
            <a:gdLst/>
            <a:ahLst/>
            <a:cxnLst/>
            <a:rect l="l" t="t" r="r" b="b"/>
            <a:pathLst>
              <a:path w="50800" h="1727200">
                <a:moveTo>
                  <a:pt x="0" y="0"/>
                </a:moveTo>
                <a:lnTo>
                  <a:pt x="50800" y="0"/>
                </a:lnTo>
                <a:lnTo>
                  <a:pt x="50800" y="1727200"/>
                </a:lnTo>
                <a:lnTo>
                  <a:pt x="0" y="1727200"/>
                </a:lnTo>
                <a:lnTo>
                  <a:pt x="0" y="0"/>
                </a:lnTo>
                <a:close/>
              </a:path>
            </a:pathLst>
          </a:custGeom>
          <a:solidFill>
            <a:srgbClr val="C8A97E"/>
          </a:solidFill>
          <a:ln/>
        </p:spPr>
      </p:sp>
      <p:sp>
        <p:nvSpPr>
          <p:cNvPr id="36" name="Text 34"/>
          <p:cNvSpPr/>
          <p:nvPr/>
        </p:nvSpPr>
        <p:spPr>
          <a:xfrm>
            <a:off x="8636000" y="7112006"/>
            <a:ext cx="72644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算法特点</a:t>
            </a:r>
            <a:endParaRPr lang="en-US" sz="1600" dirty="0"/>
          </a:p>
        </p:txBody>
      </p:sp>
      <p:sp>
        <p:nvSpPr>
          <p:cNvPr id="37" name="Text 35"/>
          <p:cNvSpPr/>
          <p:nvPr/>
        </p:nvSpPr>
        <p:spPr>
          <a:xfrm>
            <a:off x="8636000" y="7670806"/>
            <a:ext cx="3581400" cy="304800"/>
          </a:xfrm>
          <a:prstGeom prst="rect">
            <a:avLst/>
          </a:prstGeom>
          <a:noFill/>
          <a:ln/>
        </p:spPr>
        <p:txBody>
          <a:bodyPr wrap="square" lIns="0" tIns="0" rIns="0" bIns="0" rtlCol="0" anchor="ctr"/>
          <a:lstStyle/>
          <a:p>
            <a:pPr>
              <a:lnSpc>
                <a:spcPct val="130000"/>
              </a:lnSpc>
            </a:pPr>
            <a:r>
              <a:rPr lang="en-US" sz="1600" dirty="0">
                <a:solidFill>
                  <a:srgbClr val="E1E3E6"/>
                </a:solidFill>
                <a:latin typeface="MiSans" pitchFamily="34" charset="0"/>
                <a:ea typeface="MiSans" pitchFamily="34" charset="-122"/>
                <a:cs typeface="MiSans" pitchFamily="34" charset="-120"/>
              </a:rPr>
              <a:t>• </a:t>
            </a:r>
            <a:r>
              <a:rPr lang="en-US" sz="1600" b="1" dirty="0">
                <a:solidFill>
                  <a:srgbClr val="C8A97E"/>
                </a:solidFill>
                <a:latin typeface="MiSans" pitchFamily="34" charset="0"/>
                <a:ea typeface="MiSans" pitchFamily="34" charset="-122"/>
                <a:cs typeface="MiSans" pitchFamily="34" charset="-120"/>
              </a:rPr>
              <a:t>地理约束</a:t>
            </a:r>
            <a:r>
              <a:rPr lang="en-US" sz="1600" dirty="0">
                <a:solidFill>
                  <a:srgbClr val="E1E3E6"/>
                </a:solidFill>
                <a:latin typeface="MiSans" pitchFamily="34" charset="0"/>
                <a:ea typeface="MiSans" pitchFamily="34" charset="-122"/>
                <a:cs typeface="MiSans" pitchFamily="34" charset="-120"/>
              </a:rPr>
              <a:t>：考虑实际距离</a:t>
            </a:r>
            <a:endParaRPr lang="en-US" sz="1600" dirty="0"/>
          </a:p>
        </p:txBody>
      </p:sp>
      <p:sp>
        <p:nvSpPr>
          <p:cNvPr id="38" name="Text 36"/>
          <p:cNvSpPr/>
          <p:nvPr/>
        </p:nvSpPr>
        <p:spPr>
          <a:xfrm>
            <a:off x="12268200" y="7670806"/>
            <a:ext cx="3581400" cy="304800"/>
          </a:xfrm>
          <a:prstGeom prst="rect">
            <a:avLst/>
          </a:prstGeom>
          <a:noFill/>
          <a:ln/>
        </p:spPr>
        <p:txBody>
          <a:bodyPr wrap="square" lIns="0" tIns="0" rIns="0" bIns="0" rtlCol="0" anchor="ctr"/>
          <a:lstStyle/>
          <a:p>
            <a:pPr>
              <a:lnSpc>
                <a:spcPct val="130000"/>
              </a:lnSpc>
            </a:pPr>
            <a:r>
              <a:rPr lang="en-US" sz="1600" dirty="0">
                <a:solidFill>
                  <a:srgbClr val="E1E3E6"/>
                </a:solidFill>
                <a:latin typeface="MiSans" pitchFamily="34" charset="0"/>
                <a:ea typeface="MiSans" pitchFamily="34" charset="-122"/>
                <a:cs typeface="MiSans" pitchFamily="34" charset="-120"/>
              </a:rPr>
              <a:t>• </a:t>
            </a:r>
            <a:r>
              <a:rPr lang="en-US" sz="1600" b="1" dirty="0">
                <a:solidFill>
                  <a:srgbClr val="C8A97E"/>
                </a:solidFill>
                <a:latin typeface="MiSans" pitchFamily="34" charset="0"/>
                <a:ea typeface="MiSans" pitchFamily="34" charset="-122"/>
                <a:cs typeface="MiSans" pitchFamily="34" charset="-120"/>
              </a:rPr>
              <a:t>实用性强</a:t>
            </a:r>
            <a:r>
              <a:rPr lang="en-US" sz="1600" dirty="0">
                <a:solidFill>
                  <a:srgbClr val="E1E3E6"/>
                </a:solidFill>
                <a:latin typeface="MiSans" pitchFamily="34" charset="0"/>
                <a:ea typeface="MiSans" pitchFamily="34" charset="-122"/>
                <a:cs typeface="MiSans" pitchFamily="34" charset="-120"/>
              </a:rPr>
              <a:t>：推荐附近地点</a:t>
            </a:r>
            <a:endParaRPr lang="en-US" sz="1600" dirty="0"/>
          </a:p>
        </p:txBody>
      </p:sp>
      <p:sp>
        <p:nvSpPr>
          <p:cNvPr id="39" name="Text 37"/>
          <p:cNvSpPr/>
          <p:nvPr/>
        </p:nvSpPr>
        <p:spPr>
          <a:xfrm>
            <a:off x="8636000" y="8128006"/>
            <a:ext cx="3581400" cy="304800"/>
          </a:xfrm>
          <a:prstGeom prst="rect">
            <a:avLst/>
          </a:prstGeom>
          <a:noFill/>
          <a:ln/>
        </p:spPr>
        <p:txBody>
          <a:bodyPr wrap="square" lIns="0" tIns="0" rIns="0" bIns="0" rtlCol="0" anchor="ctr"/>
          <a:lstStyle/>
          <a:p>
            <a:pPr>
              <a:lnSpc>
                <a:spcPct val="130000"/>
              </a:lnSpc>
            </a:pPr>
            <a:r>
              <a:rPr lang="en-US" sz="1600" dirty="0">
                <a:solidFill>
                  <a:srgbClr val="E1E3E6"/>
                </a:solidFill>
                <a:latin typeface="MiSans" pitchFamily="34" charset="0"/>
                <a:ea typeface="MiSans" pitchFamily="34" charset="-122"/>
                <a:cs typeface="MiSans" pitchFamily="34" charset="-120"/>
              </a:rPr>
              <a:t>• </a:t>
            </a:r>
            <a:r>
              <a:rPr lang="en-US" sz="1600" b="1" dirty="0">
                <a:solidFill>
                  <a:srgbClr val="C8A97E"/>
                </a:solidFill>
                <a:latin typeface="MiSans" pitchFamily="34" charset="0"/>
                <a:ea typeface="MiSans" pitchFamily="34" charset="-122"/>
                <a:cs typeface="MiSans" pitchFamily="34" charset="-120"/>
              </a:rPr>
              <a:t>热度平衡</a:t>
            </a:r>
            <a:r>
              <a:rPr lang="en-US" sz="1600" dirty="0">
                <a:solidFill>
                  <a:srgbClr val="E1E3E6"/>
                </a:solidFill>
                <a:latin typeface="MiSans" pitchFamily="34" charset="0"/>
                <a:ea typeface="MiSans" pitchFamily="34" charset="-122"/>
                <a:cs typeface="MiSans" pitchFamily="34" charset="-120"/>
              </a:rPr>
              <a:t>：结合社交因素</a:t>
            </a:r>
            <a:endParaRPr lang="en-US" sz="1600" dirty="0"/>
          </a:p>
        </p:txBody>
      </p:sp>
      <p:sp>
        <p:nvSpPr>
          <p:cNvPr id="40" name="Text 38"/>
          <p:cNvSpPr/>
          <p:nvPr/>
        </p:nvSpPr>
        <p:spPr>
          <a:xfrm>
            <a:off x="12268200" y="8128006"/>
            <a:ext cx="3581400" cy="304800"/>
          </a:xfrm>
          <a:prstGeom prst="rect">
            <a:avLst/>
          </a:prstGeom>
          <a:noFill/>
          <a:ln/>
        </p:spPr>
        <p:txBody>
          <a:bodyPr wrap="square" lIns="0" tIns="0" rIns="0" bIns="0" rtlCol="0" anchor="ctr"/>
          <a:lstStyle/>
          <a:p>
            <a:pPr>
              <a:lnSpc>
                <a:spcPct val="130000"/>
              </a:lnSpc>
            </a:pPr>
            <a:r>
              <a:rPr lang="en-US" sz="1600" dirty="0">
                <a:solidFill>
                  <a:srgbClr val="E1E3E6"/>
                </a:solidFill>
                <a:latin typeface="MiSans" pitchFamily="34" charset="0"/>
                <a:ea typeface="MiSans" pitchFamily="34" charset="-122"/>
                <a:cs typeface="MiSans" pitchFamily="34" charset="-120"/>
              </a:rPr>
              <a:t>• </a:t>
            </a:r>
            <a:r>
              <a:rPr lang="en-US" sz="1600" b="1" dirty="0">
                <a:solidFill>
                  <a:srgbClr val="C8A97E"/>
                </a:solidFill>
                <a:latin typeface="MiSans" pitchFamily="34" charset="0"/>
                <a:ea typeface="MiSans" pitchFamily="34" charset="-122"/>
                <a:cs typeface="MiSans" pitchFamily="34" charset="-120"/>
              </a:rPr>
              <a:t>计算高效</a:t>
            </a:r>
            <a:r>
              <a:rPr lang="en-US" sz="1600" dirty="0">
                <a:solidFill>
                  <a:srgbClr val="E1E3E6"/>
                </a:solidFill>
                <a:latin typeface="MiSans" pitchFamily="34" charset="0"/>
                <a:ea typeface="MiSans" pitchFamily="34" charset="-122"/>
                <a:cs typeface="MiSans" pitchFamily="34" charset="-120"/>
              </a:rPr>
              <a:t>：距离计算快速</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8110420" y="468810"/>
            <a:ext cx="23441" cy="8965999"/>
          </a:xfrm>
          <a:custGeom>
            <a:avLst/>
            <a:gdLst/>
            <a:ahLst/>
            <a:cxnLst/>
            <a:rect l="l" t="t" r="r" b="b"/>
            <a:pathLst>
              <a:path w="23441" h="8965999">
                <a:moveTo>
                  <a:pt x="0" y="0"/>
                </a:moveTo>
                <a:lnTo>
                  <a:pt x="23441" y="0"/>
                </a:lnTo>
                <a:lnTo>
                  <a:pt x="23441" y="8965999"/>
                </a:lnTo>
                <a:lnTo>
                  <a:pt x="0" y="8965999"/>
                </a:lnTo>
                <a:lnTo>
                  <a:pt x="0" y="0"/>
                </a:lnTo>
                <a:close/>
              </a:path>
            </a:pathLst>
          </a:custGeom>
          <a:solidFill>
            <a:srgbClr val="4A6D8C">
              <a:alpha val="30196"/>
            </a:srgbClr>
          </a:solidFill>
          <a:ln/>
        </p:spPr>
      </p:sp>
      <p:sp>
        <p:nvSpPr>
          <p:cNvPr id="3" name="Shape 1"/>
          <p:cNvSpPr/>
          <p:nvPr/>
        </p:nvSpPr>
        <p:spPr>
          <a:xfrm>
            <a:off x="468810" y="468810"/>
            <a:ext cx="468810" cy="468810"/>
          </a:xfrm>
          <a:custGeom>
            <a:avLst/>
            <a:gdLst/>
            <a:ahLst/>
            <a:cxnLst/>
            <a:rect l="l" t="t" r="r" b="b"/>
            <a:pathLst>
              <a:path w="468810" h="468810">
                <a:moveTo>
                  <a:pt x="46881" y="0"/>
                </a:moveTo>
                <a:lnTo>
                  <a:pt x="421929" y="0"/>
                </a:lnTo>
                <a:cubicBezTo>
                  <a:pt x="447804" y="0"/>
                  <a:pt x="468810" y="21007"/>
                  <a:pt x="468810" y="46881"/>
                </a:cubicBezTo>
                <a:lnTo>
                  <a:pt x="468810" y="421929"/>
                </a:lnTo>
                <a:cubicBezTo>
                  <a:pt x="468810" y="447804"/>
                  <a:pt x="447804" y="468810"/>
                  <a:pt x="421929" y="468810"/>
                </a:cubicBezTo>
                <a:lnTo>
                  <a:pt x="46881" y="468810"/>
                </a:lnTo>
                <a:cubicBezTo>
                  <a:pt x="21007" y="468810"/>
                  <a:pt x="0" y="447804"/>
                  <a:pt x="0" y="421929"/>
                </a:cubicBezTo>
                <a:lnTo>
                  <a:pt x="0" y="46881"/>
                </a:lnTo>
                <a:cubicBezTo>
                  <a:pt x="0" y="21007"/>
                  <a:pt x="21007" y="0"/>
                  <a:pt x="46881" y="0"/>
                </a:cubicBezTo>
                <a:close/>
              </a:path>
            </a:pathLst>
          </a:custGeom>
          <a:solidFill>
            <a:srgbClr val="C8A97E"/>
          </a:solidFill>
          <a:ln/>
        </p:spPr>
      </p:sp>
      <p:sp>
        <p:nvSpPr>
          <p:cNvPr id="4" name="Text 2"/>
          <p:cNvSpPr/>
          <p:nvPr/>
        </p:nvSpPr>
        <p:spPr>
          <a:xfrm>
            <a:off x="560741" y="539132"/>
            <a:ext cx="398489" cy="328167"/>
          </a:xfrm>
          <a:prstGeom prst="rect">
            <a:avLst/>
          </a:prstGeom>
          <a:noFill/>
          <a:ln/>
        </p:spPr>
        <p:txBody>
          <a:bodyPr wrap="square" lIns="0" tIns="0" rIns="0" bIns="0" rtlCol="0" anchor="ctr"/>
          <a:lstStyle/>
          <a:p>
            <a:pPr>
              <a:lnSpc>
                <a:spcPct val="120000"/>
              </a:lnSpc>
            </a:pPr>
            <a:r>
              <a:rPr lang="en-US" sz="1846" b="1" dirty="0">
                <a:solidFill>
                  <a:srgbClr val="1A1D21"/>
                </a:solidFill>
                <a:latin typeface="MiSans" pitchFamily="34" charset="0"/>
                <a:ea typeface="MiSans" pitchFamily="34" charset="-122"/>
                <a:cs typeface="MiSans" pitchFamily="34" charset="-120"/>
              </a:rPr>
              <a:t>03</a:t>
            </a:r>
            <a:endParaRPr lang="en-US" sz="1600" dirty="0"/>
          </a:p>
        </p:txBody>
      </p:sp>
      <p:sp>
        <p:nvSpPr>
          <p:cNvPr id="5" name="Text 3"/>
          <p:cNvSpPr/>
          <p:nvPr/>
        </p:nvSpPr>
        <p:spPr>
          <a:xfrm>
            <a:off x="1125145" y="468810"/>
            <a:ext cx="2742541" cy="468810"/>
          </a:xfrm>
          <a:prstGeom prst="rect">
            <a:avLst/>
          </a:prstGeom>
          <a:noFill/>
          <a:ln/>
        </p:spPr>
        <p:txBody>
          <a:bodyPr wrap="square" lIns="0" tIns="0" rIns="0" bIns="0" rtlCol="0" anchor="ctr"/>
          <a:lstStyle/>
          <a:p>
            <a:pPr>
              <a:lnSpc>
                <a:spcPct val="90000"/>
              </a:lnSpc>
            </a:pPr>
            <a:r>
              <a:rPr lang="en-US" sz="3322" b="1" dirty="0">
                <a:solidFill>
                  <a:srgbClr val="E1E3E6"/>
                </a:solidFill>
                <a:latin typeface="MiSans" pitchFamily="34" charset="0"/>
                <a:ea typeface="MiSans" pitchFamily="34" charset="-122"/>
                <a:cs typeface="MiSans" pitchFamily="34" charset="-120"/>
              </a:rPr>
              <a:t>时间模式推荐</a:t>
            </a:r>
            <a:endParaRPr lang="en-US" sz="1600" dirty="0"/>
          </a:p>
        </p:txBody>
      </p:sp>
      <p:sp>
        <p:nvSpPr>
          <p:cNvPr id="6" name="Text 4"/>
          <p:cNvSpPr/>
          <p:nvPr/>
        </p:nvSpPr>
        <p:spPr>
          <a:xfrm>
            <a:off x="468810" y="1078264"/>
            <a:ext cx="7454085" cy="328167"/>
          </a:xfrm>
          <a:prstGeom prst="rect">
            <a:avLst/>
          </a:prstGeom>
          <a:noFill/>
          <a:ln/>
        </p:spPr>
        <p:txBody>
          <a:bodyPr wrap="square" lIns="0" tIns="0" rIns="0" bIns="0" rtlCol="0" anchor="ctr"/>
          <a:lstStyle/>
          <a:p>
            <a:pPr>
              <a:lnSpc>
                <a:spcPct val="130000"/>
              </a:lnSpc>
            </a:pPr>
            <a:r>
              <a:rPr lang="en-US" sz="1661" dirty="0">
                <a:solidFill>
                  <a:srgbClr val="C8A97E"/>
                </a:solidFill>
                <a:latin typeface="MiSans" pitchFamily="34" charset="0"/>
                <a:ea typeface="MiSans" pitchFamily="34" charset="-122"/>
                <a:cs typeface="MiSans" pitchFamily="34" charset="-120"/>
              </a:rPr>
              <a:t>基于时间偏好的地点推荐</a:t>
            </a:r>
            <a:endParaRPr lang="en-US" sz="1600" dirty="0"/>
          </a:p>
        </p:txBody>
      </p:sp>
      <p:sp>
        <p:nvSpPr>
          <p:cNvPr id="7" name="Shape 5"/>
          <p:cNvSpPr/>
          <p:nvPr/>
        </p:nvSpPr>
        <p:spPr>
          <a:xfrm>
            <a:off x="468810" y="1547075"/>
            <a:ext cx="46881" cy="2004164"/>
          </a:xfrm>
          <a:custGeom>
            <a:avLst/>
            <a:gdLst/>
            <a:ahLst/>
            <a:cxnLst/>
            <a:rect l="l" t="t" r="r" b="b"/>
            <a:pathLst>
              <a:path w="46881" h="2004164">
                <a:moveTo>
                  <a:pt x="0" y="0"/>
                </a:moveTo>
                <a:lnTo>
                  <a:pt x="46881" y="0"/>
                </a:lnTo>
                <a:lnTo>
                  <a:pt x="46881" y="2004164"/>
                </a:lnTo>
                <a:lnTo>
                  <a:pt x="0" y="2004164"/>
                </a:lnTo>
                <a:lnTo>
                  <a:pt x="0" y="0"/>
                </a:lnTo>
                <a:close/>
              </a:path>
            </a:pathLst>
          </a:custGeom>
          <a:solidFill>
            <a:srgbClr val="4A6D8C"/>
          </a:solidFill>
          <a:ln/>
        </p:spPr>
      </p:sp>
      <p:sp>
        <p:nvSpPr>
          <p:cNvPr id="8" name="Text 6"/>
          <p:cNvSpPr/>
          <p:nvPr/>
        </p:nvSpPr>
        <p:spPr>
          <a:xfrm>
            <a:off x="773537" y="1734600"/>
            <a:ext cx="7161079" cy="375048"/>
          </a:xfrm>
          <a:prstGeom prst="rect">
            <a:avLst/>
          </a:prstGeom>
          <a:noFill/>
          <a:ln/>
        </p:spPr>
        <p:txBody>
          <a:bodyPr wrap="square" lIns="0" tIns="0" rIns="0" bIns="0" rtlCol="0" anchor="ctr"/>
          <a:lstStyle/>
          <a:p>
            <a:pPr>
              <a:lnSpc>
                <a:spcPct val="110000"/>
              </a:lnSpc>
            </a:pPr>
            <a:r>
              <a:rPr lang="en-US" sz="2215" b="1" dirty="0">
                <a:solidFill>
                  <a:srgbClr val="C8A97E"/>
                </a:solidFill>
                <a:latin typeface="MiSans" pitchFamily="34" charset="0"/>
                <a:ea typeface="MiSans" pitchFamily="34" charset="-122"/>
                <a:cs typeface="MiSans" pitchFamily="34" charset="-120"/>
              </a:rPr>
              <a:t>算法原理</a:t>
            </a:r>
            <a:endParaRPr lang="en-US" sz="1600" dirty="0"/>
          </a:p>
        </p:txBody>
      </p:sp>
      <p:sp>
        <p:nvSpPr>
          <p:cNvPr id="9" name="Text 7"/>
          <p:cNvSpPr/>
          <p:nvPr/>
        </p:nvSpPr>
        <p:spPr>
          <a:xfrm>
            <a:off x="773537" y="2250291"/>
            <a:ext cx="7125918" cy="691495"/>
          </a:xfrm>
          <a:prstGeom prst="rect">
            <a:avLst/>
          </a:prstGeom>
          <a:noFill/>
          <a:ln/>
        </p:spPr>
        <p:txBody>
          <a:bodyPr wrap="square" lIns="0" tIns="0" rIns="0" bIns="0" rtlCol="0" anchor="ctr"/>
          <a:lstStyle/>
          <a:p>
            <a:pPr>
              <a:lnSpc>
                <a:spcPct val="140000"/>
              </a:lnSpc>
            </a:pPr>
            <a:r>
              <a:rPr lang="en-US" sz="1661" dirty="0">
                <a:solidFill>
                  <a:srgbClr val="E1E3E6"/>
                </a:solidFill>
                <a:latin typeface="MiSans" pitchFamily="34" charset="0"/>
                <a:ea typeface="MiSans" pitchFamily="34" charset="-122"/>
                <a:cs typeface="MiSans" pitchFamily="34" charset="-120"/>
              </a:rPr>
              <a:t>基于</a:t>
            </a:r>
            <a:r>
              <a:rPr lang="en-US" sz="1661" b="1" dirty="0">
                <a:solidFill>
                  <a:srgbClr val="C8A97E"/>
                </a:solidFill>
                <a:latin typeface="MiSans" pitchFamily="34" charset="0"/>
                <a:ea typeface="MiSans" pitchFamily="34" charset="-122"/>
                <a:cs typeface="MiSans" pitchFamily="34" charset="-120"/>
              </a:rPr>
              <a:t>"用户在特定时间段有特定的地点偏好"</a:t>
            </a:r>
            <a:r>
              <a:rPr lang="en-US" sz="1661" dirty="0">
                <a:solidFill>
                  <a:srgbClr val="E1E3E6"/>
                </a:solidFill>
                <a:latin typeface="MiSans" pitchFamily="34" charset="0"/>
                <a:ea typeface="MiSans" pitchFamily="34" charset="-122"/>
                <a:cs typeface="MiSans" pitchFamily="34" charset="-120"/>
              </a:rPr>
              <a:t>的假设，分析用户历史时间模式，在相似时间段推荐符合用户习惯的地点。</a:t>
            </a:r>
            <a:endParaRPr lang="en-US" sz="1600" dirty="0"/>
          </a:p>
        </p:txBody>
      </p:sp>
      <p:sp>
        <p:nvSpPr>
          <p:cNvPr id="10" name="Text 8"/>
          <p:cNvSpPr/>
          <p:nvPr/>
        </p:nvSpPr>
        <p:spPr>
          <a:xfrm>
            <a:off x="773537" y="3076569"/>
            <a:ext cx="7114198" cy="281286"/>
          </a:xfrm>
          <a:prstGeom prst="rect">
            <a:avLst/>
          </a:prstGeom>
          <a:noFill/>
          <a:ln/>
        </p:spPr>
        <p:txBody>
          <a:bodyPr wrap="square" lIns="0" tIns="0" rIns="0" bIns="0" rtlCol="0" anchor="ctr"/>
          <a:lstStyle/>
          <a:p>
            <a:pPr>
              <a:lnSpc>
                <a:spcPct val="130000"/>
              </a:lnSpc>
            </a:pPr>
            <a:r>
              <a:rPr lang="en-US" sz="1477" dirty="0">
                <a:solidFill>
                  <a:srgbClr val="788A9C"/>
                </a:solidFill>
                <a:latin typeface="MiSans" pitchFamily="34" charset="0"/>
                <a:ea typeface="MiSans" pitchFamily="34" charset="-122"/>
                <a:cs typeface="MiSans" pitchFamily="34" charset="-120"/>
              </a:rPr>
              <a:t>例如：午餐时间推荐餐厅，晚上推荐娱乐场所</a:t>
            </a:r>
            <a:endParaRPr lang="en-US" sz="1600" dirty="0"/>
          </a:p>
        </p:txBody>
      </p:sp>
      <p:sp>
        <p:nvSpPr>
          <p:cNvPr id="11" name="Shape 9"/>
          <p:cNvSpPr/>
          <p:nvPr/>
        </p:nvSpPr>
        <p:spPr>
          <a:xfrm>
            <a:off x="468810" y="3779785"/>
            <a:ext cx="46881" cy="2590177"/>
          </a:xfrm>
          <a:custGeom>
            <a:avLst/>
            <a:gdLst/>
            <a:ahLst/>
            <a:cxnLst/>
            <a:rect l="l" t="t" r="r" b="b"/>
            <a:pathLst>
              <a:path w="46881" h="2590177">
                <a:moveTo>
                  <a:pt x="0" y="0"/>
                </a:moveTo>
                <a:lnTo>
                  <a:pt x="46881" y="0"/>
                </a:lnTo>
                <a:lnTo>
                  <a:pt x="46881" y="2590177"/>
                </a:lnTo>
                <a:lnTo>
                  <a:pt x="0" y="2590177"/>
                </a:lnTo>
                <a:lnTo>
                  <a:pt x="0" y="0"/>
                </a:lnTo>
                <a:close/>
              </a:path>
            </a:pathLst>
          </a:custGeom>
          <a:solidFill>
            <a:srgbClr val="C8A97E"/>
          </a:solidFill>
          <a:ln/>
        </p:spPr>
      </p:sp>
      <p:sp>
        <p:nvSpPr>
          <p:cNvPr id="12" name="Text 10"/>
          <p:cNvSpPr/>
          <p:nvPr/>
        </p:nvSpPr>
        <p:spPr>
          <a:xfrm>
            <a:off x="773537" y="3967309"/>
            <a:ext cx="7161079" cy="375048"/>
          </a:xfrm>
          <a:prstGeom prst="rect">
            <a:avLst/>
          </a:prstGeom>
          <a:noFill/>
          <a:ln/>
        </p:spPr>
        <p:txBody>
          <a:bodyPr wrap="square" lIns="0" tIns="0" rIns="0" bIns="0" rtlCol="0" anchor="ctr"/>
          <a:lstStyle/>
          <a:p>
            <a:pPr>
              <a:lnSpc>
                <a:spcPct val="110000"/>
              </a:lnSpc>
            </a:pPr>
            <a:r>
              <a:rPr lang="en-US" sz="2215" b="1" dirty="0">
                <a:solidFill>
                  <a:srgbClr val="C8A97E"/>
                </a:solidFill>
                <a:latin typeface="MiSans" pitchFamily="34" charset="0"/>
                <a:ea typeface="MiSans" pitchFamily="34" charset="-122"/>
                <a:cs typeface="MiSans" pitchFamily="34" charset="-120"/>
              </a:rPr>
              <a:t>时间窗口设置</a:t>
            </a:r>
            <a:endParaRPr lang="en-US" sz="1600" dirty="0"/>
          </a:p>
        </p:txBody>
      </p:sp>
      <p:sp>
        <p:nvSpPr>
          <p:cNvPr id="13" name="Shape 11"/>
          <p:cNvSpPr/>
          <p:nvPr/>
        </p:nvSpPr>
        <p:spPr>
          <a:xfrm>
            <a:off x="777443" y="4486907"/>
            <a:ext cx="7016529" cy="1273602"/>
          </a:xfrm>
          <a:custGeom>
            <a:avLst/>
            <a:gdLst/>
            <a:ahLst/>
            <a:cxnLst/>
            <a:rect l="l" t="t" r="r" b="b"/>
            <a:pathLst>
              <a:path w="7016529" h="1273602">
                <a:moveTo>
                  <a:pt x="46881" y="0"/>
                </a:moveTo>
                <a:lnTo>
                  <a:pt x="6969647" y="0"/>
                </a:lnTo>
                <a:cubicBezTo>
                  <a:pt x="6995539" y="0"/>
                  <a:pt x="7016529" y="20989"/>
                  <a:pt x="7016529" y="46881"/>
                </a:cubicBezTo>
                <a:lnTo>
                  <a:pt x="7016529" y="1226720"/>
                </a:lnTo>
                <a:cubicBezTo>
                  <a:pt x="7016529" y="1252612"/>
                  <a:pt x="6995539" y="1273602"/>
                  <a:pt x="6969647" y="1273602"/>
                </a:cubicBezTo>
                <a:lnTo>
                  <a:pt x="46881" y="1273602"/>
                </a:lnTo>
                <a:cubicBezTo>
                  <a:pt x="20989" y="1273602"/>
                  <a:pt x="0" y="1252612"/>
                  <a:pt x="0" y="1226720"/>
                </a:cubicBezTo>
                <a:lnTo>
                  <a:pt x="0" y="46881"/>
                </a:lnTo>
                <a:cubicBezTo>
                  <a:pt x="0" y="21007"/>
                  <a:pt x="21007" y="0"/>
                  <a:pt x="46881" y="0"/>
                </a:cubicBezTo>
                <a:close/>
              </a:path>
            </a:pathLst>
          </a:custGeom>
          <a:solidFill>
            <a:srgbClr val="1A1D21"/>
          </a:solidFill>
          <a:ln w="8467">
            <a:solidFill>
              <a:srgbClr val="C8A97E"/>
            </a:solidFill>
            <a:prstDash val="solid"/>
          </a:ln>
        </p:spPr>
      </p:sp>
      <p:sp>
        <p:nvSpPr>
          <p:cNvPr id="14" name="Text 12"/>
          <p:cNvSpPr/>
          <p:nvPr/>
        </p:nvSpPr>
        <p:spPr>
          <a:xfrm>
            <a:off x="1015755" y="4725212"/>
            <a:ext cx="6645387" cy="328167"/>
          </a:xfrm>
          <a:prstGeom prst="rect">
            <a:avLst/>
          </a:prstGeom>
          <a:noFill/>
          <a:ln/>
        </p:spPr>
        <p:txBody>
          <a:bodyPr wrap="square" lIns="0" tIns="0" rIns="0" bIns="0" rtlCol="0" anchor="ctr"/>
          <a:lstStyle/>
          <a:p>
            <a:pPr>
              <a:lnSpc>
                <a:spcPct val="130000"/>
              </a:lnSpc>
            </a:pPr>
            <a:r>
              <a:rPr lang="en-US" sz="1661" dirty="0">
                <a:solidFill>
                  <a:srgbClr val="C8A97E"/>
                </a:solidFill>
                <a:latin typeface="MiSans" pitchFamily="34" charset="0"/>
                <a:ea typeface="MiSans" pitchFamily="34" charset="-122"/>
                <a:cs typeface="MiSans" pitchFamily="34" charset="-120"/>
              </a:rPr>
              <a:t>hour_window = [current_hour - 2, current_hour + 2]</a:t>
            </a:r>
            <a:endParaRPr lang="en-US" sz="1600" dirty="0"/>
          </a:p>
        </p:txBody>
      </p:sp>
      <p:sp>
        <p:nvSpPr>
          <p:cNvPr id="15" name="Text 13"/>
          <p:cNvSpPr/>
          <p:nvPr/>
        </p:nvSpPr>
        <p:spPr>
          <a:xfrm>
            <a:off x="1015755" y="5194022"/>
            <a:ext cx="6645387" cy="328167"/>
          </a:xfrm>
          <a:prstGeom prst="rect">
            <a:avLst/>
          </a:prstGeom>
          <a:noFill/>
          <a:ln/>
        </p:spPr>
        <p:txBody>
          <a:bodyPr wrap="square" lIns="0" tIns="0" rIns="0" bIns="0" rtlCol="0" anchor="ctr"/>
          <a:lstStyle/>
          <a:p>
            <a:pPr>
              <a:lnSpc>
                <a:spcPct val="130000"/>
              </a:lnSpc>
            </a:pPr>
            <a:r>
              <a:rPr lang="en-US" sz="1661" dirty="0">
                <a:solidFill>
                  <a:srgbClr val="C8A97E"/>
                </a:solidFill>
                <a:latin typeface="MiSans" pitchFamily="34" charset="0"/>
                <a:ea typeface="MiSans" pitchFamily="34" charset="-122"/>
                <a:cs typeface="MiSans" pitchFamily="34" charset="-120"/>
              </a:rPr>
              <a:t>day_match = current_day_of_week</a:t>
            </a:r>
            <a:endParaRPr lang="en-US" sz="1600" dirty="0"/>
          </a:p>
        </p:txBody>
      </p:sp>
      <p:sp>
        <p:nvSpPr>
          <p:cNvPr id="16" name="Text 14"/>
          <p:cNvSpPr/>
          <p:nvPr/>
        </p:nvSpPr>
        <p:spPr>
          <a:xfrm>
            <a:off x="773537" y="5905055"/>
            <a:ext cx="7114198" cy="281286"/>
          </a:xfrm>
          <a:prstGeom prst="rect">
            <a:avLst/>
          </a:prstGeom>
          <a:noFill/>
          <a:ln/>
        </p:spPr>
        <p:txBody>
          <a:bodyPr wrap="square" lIns="0" tIns="0" rIns="0" bIns="0" rtlCol="0" anchor="ctr"/>
          <a:lstStyle/>
          <a:p>
            <a:pPr>
              <a:lnSpc>
                <a:spcPct val="130000"/>
              </a:lnSpc>
            </a:pPr>
            <a:r>
              <a:rPr lang="en-US" sz="1477" dirty="0">
                <a:solidFill>
                  <a:srgbClr val="788A9C"/>
                </a:solidFill>
                <a:latin typeface="MiSans" pitchFamily="34" charset="0"/>
                <a:ea typeface="MiSans" pitchFamily="34" charset="-122"/>
                <a:cs typeface="MiSans" pitchFamily="34" charset="-120"/>
              </a:rPr>
              <a:t>使用±2小时的时间窗口和星期匹配，筛选相似时间段的历史数据</a:t>
            </a:r>
            <a:endParaRPr lang="en-US" sz="1600" dirty="0"/>
          </a:p>
        </p:txBody>
      </p:sp>
      <p:sp>
        <p:nvSpPr>
          <p:cNvPr id="17" name="Shape 15"/>
          <p:cNvSpPr/>
          <p:nvPr/>
        </p:nvSpPr>
        <p:spPr>
          <a:xfrm>
            <a:off x="468810" y="6678591"/>
            <a:ext cx="46881" cy="2297171"/>
          </a:xfrm>
          <a:custGeom>
            <a:avLst/>
            <a:gdLst/>
            <a:ahLst/>
            <a:cxnLst/>
            <a:rect l="l" t="t" r="r" b="b"/>
            <a:pathLst>
              <a:path w="46881" h="2297171">
                <a:moveTo>
                  <a:pt x="0" y="0"/>
                </a:moveTo>
                <a:lnTo>
                  <a:pt x="46881" y="0"/>
                </a:lnTo>
                <a:lnTo>
                  <a:pt x="46881" y="2297171"/>
                </a:lnTo>
                <a:lnTo>
                  <a:pt x="0" y="2297171"/>
                </a:lnTo>
                <a:lnTo>
                  <a:pt x="0" y="0"/>
                </a:lnTo>
                <a:close/>
              </a:path>
            </a:pathLst>
          </a:custGeom>
          <a:solidFill>
            <a:srgbClr val="4A6D8C"/>
          </a:solidFill>
          <a:ln/>
        </p:spPr>
      </p:sp>
      <p:sp>
        <p:nvSpPr>
          <p:cNvPr id="18" name="Text 16"/>
          <p:cNvSpPr/>
          <p:nvPr/>
        </p:nvSpPr>
        <p:spPr>
          <a:xfrm>
            <a:off x="773537" y="6795795"/>
            <a:ext cx="7161079" cy="375048"/>
          </a:xfrm>
          <a:prstGeom prst="rect">
            <a:avLst/>
          </a:prstGeom>
          <a:noFill/>
          <a:ln/>
        </p:spPr>
        <p:txBody>
          <a:bodyPr wrap="square" lIns="0" tIns="0" rIns="0" bIns="0" rtlCol="0" anchor="ctr"/>
          <a:lstStyle/>
          <a:p>
            <a:pPr>
              <a:lnSpc>
                <a:spcPct val="110000"/>
              </a:lnSpc>
            </a:pPr>
            <a:r>
              <a:rPr lang="en-US" sz="2215" b="1" dirty="0">
                <a:solidFill>
                  <a:srgbClr val="C8A97E"/>
                </a:solidFill>
                <a:latin typeface="MiSans" pitchFamily="34" charset="0"/>
                <a:ea typeface="MiSans" pitchFamily="34" charset="-122"/>
                <a:cs typeface="MiSans" pitchFamily="34" charset="-120"/>
              </a:rPr>
              <a:t>实现步骤</a:t>
            </a:r>
            <a:endParaRPr lang="en-US" sz="1600" dirty="0"/>
          </a:p>
        </p:txBody>
      </p:sp>
      <p:sp>
        <p:nvSpPr>
          <p:cNvPr id="19" name="Text 17"/>
          <p:cNvSpPr/>
          <p:nvPr/>
        </p:nvSpPr>
        <p:spPr>
          <a:xfrm>
            <a:off x="773537" y="7311486"/>
            <a:ext cx="7114198" cy="281286"/>
          </a:xfrm>
          <a:prstGeom prst="rect">
            <a:avLst/>
          </a:prstGeom>
          <a:noFill/>
          <a:ln/>
        </p:spPr>
        <p:txBody>
          <a:bodyPr wrap="square" lIns="0" tIns="0" rIns="0" bIns="0" rtlCol="0" anchor="ctr"/>
          <a:lstStyle/>
          <a:p>
            <a:pPr>
              <a:lnSpc>
                <a:spcPct val="130000"/>
              </a:lnSpc>
            </a:pPr>
            <a:r>
              <a:rPr lang="en-US" sz="1477" b="1" dirty="0">
                <a:solidFill>
                  <a:srgbClr val="E1E3E6"/>
                </a:solidFill>
                <a:latin typeface="MiSans" pitchFamily="34" charset="0"/>
                <a:ea typeface="MiSans" pitchFamily="34" charset="-122"/>
                <a:cs typeface="MiSans" pitchFamily="34" charset="-120"/>
              </a:rPr>
              <a:t>1.</a:t>
            </a:r>
            <a:r>
              <a:rPr lang="en-US" sz="1477" dirty="0">
                <a:solidFill>
                  <a:srgbClr val="788A9C"/>
                </a:solidFill>
                <a:latin typeface="MiSans" pitchFamily="34" charset="0"/>
                <a:ea typeface="MiSans" pitchFamily="34" charset="-122"/>
                <a:cs typeface="MiSans" pitchFamily="34" charset="-120"/>
              </a:rPr>
              <a:t> 提取当前时间特征（小时、星期）</a:t>
            </a:r>
            <a:endParaRPr lang="en-US" sz="1600" dirty="0"/>
          </a:p>
        </p:txBody>
      </p:sp>
      <p:sp>
        <p:nvSpPr>
          <p:cNvPr id="20" name="Text 18"/>
          <p:cNvSpPr/>
          <p:nvPr/>
        </p:nvSpPr>
        <p:spPr>
          <a:xfrm>
            <a:off x="773537" y="7686534"/>
            <a:ext cx="7114198" cy="281286"/>
          </a:xfrm>
          <a:prstGeom prst="rect">
            <a:avLst/>
          </a:prstGeom>
          <a:noFill/>
          <a:ln/>
        </p:spPr>
        <p:txBody>
          <a:bodyPr wrap="square" lIns="0" tIns="0" rIns="0" bIns="0" rtlCol="0" anchor="ctr"/>
          <a:lstStyle/>
          <a:p>
            <a:pPr>
              <a:lnSpc>
                <a:spcPct val="130000"/>
              </a:lnSpc>
            </a:pPr>
            <a:r>
              <a:rPr lang="en-US" sz="1477" b="1" dirty="0">
                <a:solidFill>
                  <a:srgbClr val="E1E3E6"/>
                </a:solidFill>
                <a:latin typeface="MiSans" pitchFamily="34" charset="0"/>
                <a:ea typeface="MiSans" pitchFamily="34" charset="-122"/>
                <a:cs typeface="MiSans" pitchFamily="34" charset="-120"/>
              </a:rPr>
              <a:t>2.</a:t>
            </a:r>
            <a:r>
              <a:rPr lang="en-US" sz="1477" dirty="0">
                <a:solidFill>
                  <a:srgbClr val="788A9C"/>
                </a:solidFill>
                <a:latin typeface="MiSans" pitchFamily="34" charset="0"/>
                <a:ea typeface="MiSans" pitchFamily="34" charset="-122"/>
                <a:cs typeface="MiSans" pitchFamily="34" charset="-120"/>
              </a:rPr>
              <a:t> 筛选相似时间窗口的历史数据</a:t>
            </a:r>
            <a:endParaRPr lang="en-US" sz="1600" dirty="0"/>
          </a:p>
        </p:txBody>
      </p:sp>
      <p:sp>
        <p:nvSpPr>
          <p:cNvPr id="21" name="Text 19"/>
          <p:cNvSpPr/>
          <p:nvPr/>
        </p:nvSpPr>
        <p:spPr>
          <a:xfrm>
            <a:off x="773537" y="8061583"/>
            <a:ext cx="7114198" cy="281286"/>
          </a:xfrm>
          <a:prstGeom prst="rect">
            <a:avLst/>
          </a:prstGeom>
          <a:noFill/>
          <a:ln/>
        </p:spPr>
        <p:txBody>
          <a:bodyPr wrap="square" lIns="0" tIns="0" rIns="0" bIns="0" rtlCol="0" anchor="ctr"/>
          <a:lstStyle/>
          <a:p>
            <a:pPr>
              <a:lnSpc>
                <a:spcPct val="130000"/>
              </a:lnSpc>
            </a:pPr>
            <a:r>
              <a:rPr lang="en-US" sz="1477" b="1" dirty="0">
                <a:solidFill>
                  <a:srgbClr val="E1E3E6"/>
                </a:solidFill>
                <a:latin typeface="MiSans" pitchFamily="34" charset="0"/>
                <a:ea typeface="MiSans" pitchFamily="34" charset="-122"/>
                <a:cs typeface="MiSans" pitchFamily="34" charset="-120"/>
              </a:rPr>
              <a:t>3.</a:t>
            </a:r>
            <a:r>
              <a:rPr lang="en-US" sz="1477" dirty="0">
                <a:solidFill>
                  <a:srgbClr val="788A9C"/>
                </a:solidFill>
                <a:latin typeface="MiSans" pitchFamily="34" charset="0"/>
                <a:ea typeface="MiSans" pitchFamily="34" charset="-122"/>
                <a:cs typeface="MiSans" pitchFamily="34" charset="-120"/>
              </a:rPr>
              <a:t> 统计该时段的热门地点</a:t>
            </a:r>
            <a:endParaRPr lang="en-US" sz="1600" dirty="0"/>
          </a:p>
        </p:txBody>
      </p:sp>
      <p:sp>
        <p:nvSpPr>
          <p:cNvPr id="22" name="Text 20"/>
          <p:cNvSpPr/>
          <p:nvPr/>
        </p:nvSpPr>
        <p:spPr>
          <a:xfrm>
            <a:off x="773537" y="8436631"/>
            <a:ext cx="7114198" cy="281286"/>
          </a:xfrm>
          <a:prstGeom prst="rect">
            <a:avLst/>
          </a:prstGeom>
          <a:noFill/>
          <a:ln/>
        </p:spPr>
        <p:txBody>
          <a:bodyPr wrap="square" lIns="0" tIns="0" rIns="0" bIns="0" rtlCol="0" anchor="ctr"/>
          <a:lstStyle/>
          <a:p>
            <a:pPr>
              <a:lnSpc>
                <a:spcPct val="130000"/>
              </a:lnSpc>
            </a:pPr>
            <a:r>
              <a:rPr lang="en-US" sz="1477" b="1" dirty="0">
                <a:solidFill>
                  <a:srgbClr val="E1E3E6"/>
                </a:solidFill>
                <a:latin typeface="MiSans" pitchFamily="34" charset="0"/>
                <a:ea typeface="MiSans" pitchFamily="34" charset="-122"/>
                <a:cs typeface="MiSans" pitchFamily="34" charset="-120"/>
              </a:rPr>
              <a:t>4.</a:t>
            </a:r>
            <a:r>
              <a:rPr lang="en-US" sz="1477" dirty="0">
                <a:solidFill>
                  <a:srgbClr val="788A9C"/>
                </a:solidFill>
                <a:latin typeface="MiSans" pitchFamily="34" charset="0"/>
                <a:ea typeface="MiSans" pitchFamily="34" charset="-122"/>
                <a:cs typeface="MiSans" pitchFamily="34" charset="-120"/>
              </a:rPr>
              <a:t> 排除用户已访问的地点</a:t>
            </a:r>
            <a:endParaRPr lang="en-US" sz="1600" dirty="0"/>
          </a:p>
        </p:txBody>
      </p:sp>
      <p:sp>
        <p:nvSpPr>
          <p:cNvPr id="23" name="Shape 21"/>
          <p:cNvSpPr/>
          <p:nvPr/>
        </p:nvSpPr>
        <p:spPr>
          <a:xfrm>
            <a:off x="8407333" y="468810"/>
            <a:ext cx="468810" cy="468810"/>
          </a:xfrm>
          <a:custGeom>
            <a:avLst/>
            <a:gdLst/>
            <a:ahLst/>
            <a:cxnLst/>
            <a:rect l="l" t="t" r="r" b="b"/>
            <a:pathLst>
              <a:path w="468810" h="468810">
                <a:moveTo>
                  <a:pt x="46881" y="0"/>
                </a:moveTo>
                <a:lnTo>
                  <a:pt x="421929" y="0"/>
                </a:lnTo>
                <a:cubicBezTo>
                  <a:pt x="447804" y="0"/>
                  <a:pt x="468810" y="21007"/>
                  <a:pt x="468810" y="46881"/>
                </a:cubicBezTo>
                <a:lnTo>
                  <a:pt x="468810" y="421929"/>
                </a:lnTo>
                <a:cubicBezTo>
                  <a:pt x="468810" y="447804"/>
                  <a:pt x="447804" y="468810"/>
                  <a:pt x="421929" y="468810"/>
                </a:cubicBezTo>
                <a:lnTo>
                  <a:pt x="46881" y="468810"/>
                </a:lnTo>
                <a:cubicBezTo>
                  <a:pt x="21007" y="468810"/>
                  <a:pt x="0" y="447804"/>
                  <a:pt x="0" y="421929"/>
                </a:cubicBezTo>
                <a:lnTo>
                  <a:pt x="0" y="46881"/>
                </a:lnTo>
                <a:cubicBezTo>
                  <a:pt x="0" y="21007"/>
                  <a:pt x="21007" y="0"/>
                  <a:pt x="46881" y="0"/>
                </a:cubicBezTo>
                <a:close/>
              </a:path>
            </a:pathLst>
          </a:custGeom>
          <a:solidFill>
            <a:srgbClr val="C8A97E"/>
          </a:solidFill>
          <a:ln/>
        </p:spPr>
      </p:sp>
      <p:sp>
        <p:nvSpPr>
          <p:cNvPr id="24" name="Text 22"/>
          <p:cNvSpPr/>
          <p:nvPr/>
        </p:nvSpPr>
        <p:spPr>
          <a:xfrm>
            <a:off x="8499264" y="539132"/>
            <a:ext cx="398489" cy="328167"/>
          </a:xfrm>
          <a:prstGeom prst="rect">
            <a:avLst/>
          </a:prstGeom>
          <a:noFill/>
          <a:ln/>
        </p:spPr>
        <p:txBody>
          <a:bodyPr wrap="square" lIns="0" tIns="0" rIns="0" bIns="0" rtlCol="0" anchor="ctr"/>
          <a:lstStyle/>
          <a:p>
            <a:pPr>
              <a:lnSpc>
                <a:spcPct val="120000"/>
              </a:lnSpc>
            </a:pPr>
            <a:r>
              <a:rPr lang="en-US" sz="1846" b="1" dirty="0">
                <a:solidFill>
                  <a:srgbClr val="1A1D21"/>
                </a:solidFill>
                <a:latin typeface="MiSans" pitchFamily="34" charset="0"/>
                <a:ea typeface="MiSans" pitchFamily="34" charset="-122"/>
                <a:cs typeface="MiSans" pitchFamily="34" charset="-120"/>
              </a:rPr>
              <a:t>03</a:t>
            </a:r>
            <a:endParaRPr lang="en-US" sz="1600" dirty="0"/>
          </a:p>
        </p:txBody>
      </p:sp>
      <p:sp>
        <p:nvSpPr>
          <p:cNvPr id="25" name="Text 23"/>
          <p:cNvSpPr/>
          <p:nvPr/>
        </p:nvSpPr>
        <p:spPr>
          <a:xfrm>
            <a:off x="9063668" y="468810"/>
            <a:ext cx="2742541" cy="468810"/>
          </a:xfrm>
          <a:prstGeom prst="rect">
            <a:avLst/>
          </a:prstGeom>
          <a:noFill/>
          <a:ln/>
        </p:spPr>
        <p:txBody>
          <a:bodyPr wrap="square" lIns="0" tIns="0" rIns="0" bIns="0" rtlCol="0" anchor="ctr"/>
          <a:lstStyle/>
          <a:p>
            <a:pPr>
              <a:lnSpc>
                <a:spcPct val="90000"/>
              </a:lnSpc>
            </a:pPr>
            <a:r>
              <a:rPr lang="en-US" sz="3322" b="1" dirty="0">
                <a:solidFill>
                  <a:srgbClr val="E1E3E6"/>
                </a:solidFill>
                <a:latin typeface="MiSans" pitchFamily="34" charset="0"/>
                <a:ea typeface="MiSans" pitchFamily="34" charset="-122"/>
                <a:cs typeface="MiSans" pitchFamily="34" charset="-120"/>
              </a:rPr>
              <a:t>混合推荐系统</a:t>
            </a:r>
            <a:endParaRPr lang="en-US" sz="1600" dirty="0"/>
          </a:p>
        </p:txBody>
      </p:sp>
      <p:sp>
        <p:nvSpPr>
          <p:cNvPr id="26" name="Text 24"/>
          <p:cNvSpPr/>
          <p:nvPr/>
        </p:nvSpPr>
        <p:spPr>
          <a:xfrm>
            <a:off x="8407333" y="1078264"/>
            <a:ext cx="7477526" cy="328167"/>
          </a:xfrm>
          <a:prstGeom prst="rect">
            <a:avLst/>
          </a:prstGeom>
          <a:noFill/>
          <a:ln/>
        </p:spPr>
        <p:txBody>
          <a:bodyPr wrap="square" lIns="0" tIns="0" rIns="0" bIns="0" rtlCol="0" anchor="ctr"/>
          <a:lstStyle/>
          <a:p>
            <a:pPr>
              <a:lnSpc>
                <a:spcPct val="130000"/>
              </a:lnSpc>
            </a:pPr>
            <a:r>
              <a:rPr lang="en-US" sz="1661" dirty="0">
                <a:solidFill>
                  <a:srgbClr val="C8A97E"/>
                </a:solidFill>
                <a:latin typeface="MiSans" pitchFamily="34" charset="0"/>
                <a:ea typeface="MiSans" pitchFamily="34" charset="-122"/>
                <a:cs typeface="MiSans" pitchFamily="34" charset="-120"/>
              </a:rPr>
              <a:t>加权融合多种算法的优势</a:t>
            </a:r>
            <a:endParaRPr lang="en-US" sz="1600" dirty="0"/>
          </a:p>
        </p:txBody>
      </p:sp>
      <p:sp>
        <p:nvSpPr>
          <p:cNvPr id="27" name="Shape 25"/>
          <p:cNvSpPr/>
          <p:nvPr/>
        </p:nvSpPr>
        <p:spPr>
          <a:xfrm>
            <a:off x="8407333" y="1547075"/>
            <a:ext cx="46881" cy="2484695"/>
          </a:xfrm>
          <a:custGeom>
            <a:avLst/>
            <a:gdLst/>
            <a:ahLst/>
            <a:cxnLst/>
            <a:rect l="l" t="t" r="r" b="b"/>
            <a:pathLst>
              <a:path w="46881" h="2484695">
                <a:moveTo>
                  <a:pt x="0" y="0"/>
                </a:moveTo>
                <a:lnTo>
                  <a:pt x="46881" y="0"/>
                </a:lnTo>
                <a:lnTo>
                  <a:pt x="46881" y="2484695"/>
                </a:lnTo>
                <a:lnTo>
                  <a:pt x="0" y="2484695"/>
                </a:lnTo>
                <a:lnTo>
                  <a:pt x="0" y="0"/>
                </a:lnTo>
                <a:close/>
              </a:path>
            </a:pathLst>
          </a:custGeom>
          <a:solidFill>
            <a:srgbClr val="4A6D8C"/>
          </a:solidFill>
          <a:ln/>
        </p:spPr>
      </p:sp>
      <p:sp>
        <p:nvSpPr>
          <p:cNvPr id="28" name="Text 26"/>
          <p:cNvSpPr/>
          <p:nvPr/>
        </p:nvSpPr>
        <p:spPr>
          <a:xfrm>
            <a:off x="8712060" y="1734600"/>
            <a:ext cx="7184519" cy="375048"/>
          </a:xfrm>
          <a:prstGeom prst="rect">
            <a:avLst/>
          </a:prstGeom>
          <a:noFill/>
          <a:ln/>
        </p:spPr>
        <p:txBody>
          <a:bodyPr wrap="square" lIns="0" tIns="0" rIns="0" bIns="0" rtlCol="0" anchor="ctr"/>
          <a:lstStyle/>
          <a:p>
            <a:pPr>
              <a:lnSpc>
                <a:spcPct val="110000"/>
              </a:lnSpc>
            </a:pPr>
            <a:r>
              <a:rPr lang="en-US" sz="2215" b="1" dirty="0">
                <a:solidFill>
                  <a:srgbClr val="C8A97E"/>
                </a:solidFill>
                <a:latin typeface="MiSans" pitchFamily="34" charset="0"/>
                <a:ea typeface="MiSans" pitchFamily="34" charset="-122"/>
                <a:cs typeface="MiSans" pitchFamily="34" charset="-120"/>
              </a:rPr>
              <a:t>加权融合公式</a:t>
            </a:r>
            <a:endParaRPr lang="en-US" sz="1600" dirty="0"/>
          </a:p>
        </p:txBody>
      </p:sp>
      <p:sp>
        <p:nvSpPr>
          <p:cNvPr id="29" name="Shape 27"/>
          <p:cNvSpPr/>
          <p:nvPr/>
        </p:nvSpPr>
        <p:spPr>
          <a:xfrm>
            <a:off x="8715966" y="2254198"/>
            <a:ext cx="7039969" cy="1168119"/>
          </a:xfrm>
          <a:custGeom>
            <a:avLst/>
            <a:gdLst/>
            <a:ahLst/>
            <a:cxnLst/>
            <a:rect l="l" t="t" r="r" b="b"/>
            <a:pathLst>
              <a:path w="7039969" h="1168119">
                <a:moveTo>
                  <a:pt x="46877" y="0"/>
                </a:moveTo>
                <a:lnTo>
                  <a:pt x="6993093" y="0"/>
                </a:lnTo>
                <a:cubicBezTo>
                  <a:pt x="7018965" y="0"/>
                  <a:pt x="7039969" y="21005"/>
                  <a:pt x="7039969" y="46877"/>
                </a:cubicBezTo>
                <a:lnTo>
                  <a:pt x="7039969" y="1121243"/>
                </a:lnTo>
                <a:cubicBezTo>
                  <a:pt x="7039969" y="1147114"/>
                  <a:pt x="7018965" y="1168119"/>
                  <a:pt x="6993093" y="1168119"/>
                </a:cubicBezTo>
                <a:lnTo>
                  <a:pt x="46877" y="1168119"/>
                </a:lnTo>
                <a:cubicBezTo>
                  <a:pt x="21005" y="1168119"/>
                  <a:pt x="0" y="1147114"/>
                  <a:pt x="0" y="1121243"/>
                </a:cubicBezTo>
                <a:lnTo>
                  <a:pt x="0" y="46877"/>
                </a:lnTo>
                <a:cubicBezTo>
                  <a:pt x="0" y="21005"/>
                  <a:pt x="21005" y="0"/>
                  <a:pt x="46877" y="0"/>
                </a:cubicBezTo>
                <a:close/>
              </a:path>
            </a:pathLst>
          </a:custGeom>
          <a:solidFill>
            <a:srgbClr val="1A1D21"/>
          </a:solidFill>
          <a:ln w="8467">
            <a:solidFill>
              <a:srgbClr val="C8A97E"/>
            </a:solidFill>
            <a:prstDash val="solid"/>
          </a:ln>
        </p:spPr>
      </p:sp>
      <p:sp>
        <p:nvSpPr>
          <p:cNvPr id="30" name="Text 28"/>
          <p:cNvSpPr/>
          <p:nvPr/>
        </p:nvSpPr>
        <p:spPr>
          <a:xfrm>
            <a:off x="8954278" y="2492502"/>
            <a:ext cx="6668828" cy="691495"/>
          </a:xfrm>
          <a:prstGeom prst="rect">
            <a:avLst/>
          </a:prstGeom>
          <a:noFill/>
          <a:ln/>
        </p:spPr>
        <p:txBody>
          <a:bodyPr wrap="square" lIns="0" tIns="0" rIns="0" bIns="0" rtlCol="0" anchor="ctr"/>
          <a:lstStyle/>
          <a:p>
            <a:pPr>
              <a:lnSpc>
                <a:spcPct val="140000"/>
              </a:lnSpc>
            </a:pPr>
            <a:r>
              <a:rPr lang="en-US" sz="1661" dirty="0">
                <a:solidFill>
                  <a:srgbClr val="C8A97E"/>
                </a:solidFill>
                <a:latin typeface="MiSans" pitchFamily="34" charset="0"/>
                <a:ea typeface="MiSans" pitchFamily="34" charset="-122"/>
                <a:cs typeface="MiSans" pitchFamily="34" charset="-120"/>
              </a:rPr>
              <a:t>final_score = 0.4 × CF_score + 0.4 × Location_score + 0.2 × Temporal_score</a:t>
            </a:r>
            <a:endParaRPr lang="en-US" sz="1600" dirty="0"/>
          </a:p>
        </p:txBody>
      </p:sp>
      <p:sp>
        <p:nvSpPr>
          <p:cNvPr id="31" name="Text 29"/>
          <p:cNvSpPr/>
          <p:nvPr/>
        </p:nvSpPr>
        <p:spPr>
          <a:xfrm>
            <a:off x="8712060" y="3561003"/>
            <a:ext cx="7137638" cy="281286"/>
          </a:xfrm>
          <a:prstGeom prst="rect">
            <a:avLst/>
          </a:prstGeom>
          <a:noFill/>
          <a:ln/>
        </p:spPr>
        <p:txBody>
          <a:bodyPr wrap="square" lIns="0" tIns="0" rIns="0" bIns="0" rtlCol="0" anchor="ctr"/>
          <a:lstStyle/>
          <a:p>
            <a:pPr>
              <a:lnSpc>
                <a:spcPct val="130000"/>
              </a:lnSpc>
            </a:pPr>
            <a:r>
              <a:rPr lang="en-US" sz="1477" dirty="0">
                <a:solidFill>
                  <a:srgbClr val="788A9C"/>
                </a:solidFill>
                <a:latin typeface="MiSans" pitchFamily="34" charset="0"/>
                <a:ea typeface="MiSans" pitchFamily="34" charset="-122"/>
                <a:cs typeface="MiSans" pitchFamily="34" charset="-120"/>
              </a:rPr>
              <a:t>通过加权融合三种算法的得分，提供更全面、准确的推荐结果</a:t>
            </a:r>
            <a:endParaRPr lang="en-US" sz="1600" dirty="0"/>
          </a:p>
        </p:txBody>
      </p:sp>
      <p:sp>
        <p:nvSpPr>
          <p:cNvPr id="32" name="Shape 30"/>
          <p:cNvSpPr/>
          <p:nvPr/>
        </p:nvSpPr>
        <p:spPr>
          <a:xfrm>
            <a:off x="8407333" y="4264218"/>
            <a:ext cx="46881" cy="2109647"/>
          </a:xfrm>
          <a:custGeom>
            <a:avLst/>
            <a:gdLst/>
            <a:ahLst/>
            <a:cxnLst/>
            <a:rect l="l" t="t" r="r" b="b"/>
            <a:pathLst>
              <a:path w="46881" h="2109647">
                <a:moveTo>
                  <a:pt x="0" y="0"/>
                </a:moveTo>
                <a:lnTo>
                  <a:pt x="46881" y="0"/>
                </a:lnTo>
                <a:lnTo>
                  <a:pt x="46881" y="2109647"/>
                </a:lnTo>
                <a:lnTo>
                  <a:pt x="0" y="2109647"/>
                </a:lnTo>
                <a:lnTo>
                  <a:pt x="0" y="0"/>
                </a:lnTo>
                <a:close/>
              </a:path>
            </a:pathLst>
          </a:custGeom>
          <a:solidFill>
            <a:srgbClr val="C8A97E"/>
          </a:solidFill>
          <a:ln/>
        </p:spPr>
      </p:sp>
      <p:sp>
        <p:nvSpPr>
          <p:cNvPr id="33" name="Text 31"/>
          <p:cNvSpPr/>
          <p:nvPr/>
        </p:nvSpPr>
        <p:spPr>
          <a:xfrm>
            <a:off x="8712060" y="4451743"/>
            <a:ext cx="7184519" cy="375048"/>
          </a:xfrm>
          <a:prstGeom prst="rect">
            <a:avLst/>
          </a:prstGeom>
          <a:noFill/>
          <a:ln/>
        </p:spPr>
        <p:txBody>
          <a:bodyPr wrap="square" lIns="0" tIns="0" rIns="0" bIns="0" rtlCol="0" anchor="ctr"/>
          <a:lstStyle/>
          <a:p>
            <a:pPr>
              <a:lnSpc>
                <a:spcPct val="110000"/>
              </a:lnSpc>
            </a:pPr>
            <a:r>
              <a:rPr lang="en-US" sz="2215" b="1" dirty="0">
                <a:solidFill>
                  <a:srgbClr val="C8A97E"/>
                </a:solidFill>
                <a:latin typeface="MiSans" pitchFamily="34" charset="0"/>
                <a:ea typeface="MiSans" pitchFamily="34" charset="-122"/>
                <a:cs typeface="MiSans" pitchFamily="34" charset="-120"/>
              </a:rPr>
              <a:t>权重设计依据</a:t>
            </a:r>
            <a:endParaRPr lang="en-US" sz="1600" dirty="0"/>
          </a:p>
        </p:txBody>
      </p:sp>
      <p:sp>
        <p:nvSpPr>
          <p:cNvPr id="34" name="Shape 32"/>
          <p:cNvSpPr/>
          <p:nvPr/>
        </p:nvSpPr>
        <p:spPr>
          <a:xfrm>
            <a:off x="8723780" y="5014315"/>
            <a:ext cx="23441" cy="1172026"/>
          </a:xfrm>
          <a:custGeom>
            <a:avLst/>
            <a:gdLst/>
            <a:ahLst/>
            <a:cxnLst/>
            <a:rect l="l" t="t" r="r" b="b"/>
            <a:pathLst>
              <a:path w="23441" h="1172026">
                <a:moveTo>
                  <a:pt x="0" y="0"/>
                </a:moveTo>
                <a:lnTo>
                  <a:pt x="23441" y="0"/>
                </a:lnTo>
                <a:lnTo>
                  <a:pt x="23441" y="1172026"/>
                </a:lnTo>
                <a:lnTo>
                  <a:pt x="0" y="1172026"/>
                </a:lnTo>
                <a:lnTo>
                  <a:pt x="0" y="0"/>
                </a:lnTo>
                <a:close/>
              </a:path>
            </a:pathLst>
          </a:custGeom>
          <a:solidFill>
            <a:srgbClr val="4A6D8C"/>
          </a:solidFill>
          <a:ln/>
        </p:spPr>
      </p:sp>
      <p:sp>
        <p:nvSpPr>
          <p:cNvPr id="35" name="Text 33"/>
          <p:cNvSpPr/>
          <p:nvPr/>
        </p:nvSpPr>
        <p:spPr>
          <a:xfrm>
            <a:off x="8770661" y="5014315"/>
            <a:ext cx="2273730" cy="468810"/>
          </a:xfrm>
          <a:prstGeom prst="rect">
            <a:avLst/>
          </a:prstGeom>
          <a:noFill/>
          <a:ln/>
        </p:spPr>
        <p:txBody>
          <a:bodyPr wrap="square" lIns="0" tIns="0" rIns="0" bIns="0" rtlCol="0" anchor="ctr"/>
          <a:lstStyle/>
          <a:p>
            <a:pPr algn="ctr">
              <a:lnSpc>
                <a:spcPct val="90000"/>
              </a:lnSpc>
            </a:pPr>
            <a:r>
              <a:rPr lang="en-US" sz="3322" b="1" dirty="0">
                <a:solidFill>
                  <a:srgbClr val="C8A97E"/>
                </a:solidFill>
                <a:latin typeface="MiSans" pitchFamily="34" charset="0"/>
                <a:ea typeface="MiSans" pitchFamily="34" charset="-122"/>
                <a:cs typeface="MiSans" pitchFamily="34" charset="-120"/>
              </a:rPr>
              <a:t>40%</a:t>
            </a:r>
            <a:endParaRPr lang="en-US" sz="1600" dirty="0"/>
          </a:p>
        </p:txBody>
      </p:sp>
      <p:sp>
        <p:nvSpPr>
          <p:cNvPr id="36" name="Text 34"/>
          <p:cNvSpPr/>
          <p:nvPr/>
        </p:nvSpPr>
        <p:spPr>
          <a:xfrm>
            <a:off x="8823402" y="5576888"/>
            <a:ext cx="2168248" cy="328167"/>
          </a:xfrm>
          <a:prstGeom prst="rect">
            <a:avLst/>
          </a:prstGeom>
          <a:noFill/>
          <a:ln/>
        </p:spPr>
        <p:txBody>
          <a:bodyPr wrap="square" lIns="0" tIns="0" rIns="0" bIns="0" rtlCol="0" anchor="ctr"/>
          <a:lstStyle/>
          <a:p>
            <a:pPr algn="ctr">
              <a:lnSpc>
                <a:spcPct val="130000"/>
              </a:lnSpc>
            </a:pPr>
            <a:r>
              <a:rPr lang="en-US" sz="1661" b="1" dirty="0">
                <a:solidFill>
                  <a:srgbClr val="E1E3E6"/>
                </a:solidFill>
                <a:latin typeface="MiSans" pitchFamily="34" charset="0"/>
                <a:ea typeface="MiSans" pitchFamily="34" charset="-122"/>
                <a:cs typeface="MiSans" pitchFamily="34" charset="-120"/>
              </a:rPr>
              <a:t>协同过滤</a:t>
            </a:r>
            <a:endParaRPr lang="en-US" sz="1600" dirty="0"/>
          </a:p>
        </p:txBody>
      </p:sp>
      <p:sp>
        <p:nvSpPr>
          <p:cNvPr id="37" name="Text 35"/>
          <p:cNvSpPr/>
          <p:nvPr/>
        </p:nvSpPr>
        <p:spPr>
          <a:xfrm>
            <a:off x="8835122" y="5951936"/>
            <a:ext cx="2144807" cy="234405"/>
          </a:xfrm>
          <a:prstGeom prst="rect">
            <a:avLst/>
          </a:prstGeom>
          <a:noFill/>
          <a:ln/>
        </p:spPr>
        <p:txBody>
          <a:bodyPr wrap="square" lIns="0" tIns="0" rIns="0" bIns="0" rtlCol="0" anchor="ctr"/>
          <a:lstStyle/>
          <a:p>
            <a:pPr algn="ctr">
              <a:lnSpc>
                <a:spcPct val="120000"/>
              </a:lnSpc>
            </a:pPr>
            <a:r>
              <a:rPr lang="en-US" sz="1292" dirty="0">
                <a:solidFill>
                  <a:srgbClr val="788A9C"/>
                </a:solidFill>
                <a:latin typeface="MiSans" pitchFamily="34" charset="0"/>
                <a:ea typeface="MiSans" pitchFamily="34" charset="-122"/>
                <a:cs typeface="MiSans" pitchFamily="34" charset="-120"/>
              </a:rPr>
              <a:t>捕捉用户相似性和社交因素</a:t>
            </a:r>
            <a:endParaRPr lang="en-US" sz="1600" dirty="0"/>
          </a:p>
        </p:txBody>
      </p:sp>
      <p:sp>
        <p:nvSpPr>
          <p:cNvPr id="38" name="Shape 36"/>
          <p:cNvSpPr/>
          <p:nvPr/>
        </p:nvSpPr>
        <p:spPr>
          <a:xfrm>
            <a:off x="11135467" y="5014315"/>
            <a:ext cx="23441" cy="1172026"/>
          </a:xfrm>
          <a:custGeom>
            <a:avLst/>
            <a:gdLst/>
            <a:ahLst/>
            <a:cxnLst/>
            <a:rect l="l" t="t" r="r" b="b"/>
            <a:pathLst>
              <a:path w="23441" h="1172026">
                <a:moveTo>
                  <a:pt x="0" y="0"/>
                </a:moveTo>
                <a:lnTo>
                  <a:pt x="23441" y="0"/>
                </a:lnTo>
                <a:lnTo>
                  <a:pt x="23441" y="1172026"/>
                </a:lnTo>
                <a:lnTo>
                  <a:pt x="0" y="1172026"/>
                </a:lnTo>
                <a:lnTo>
                  <a:pt x="0" y="0"/>
                </a:lnTo>
                <a:close/>
              </a:path>
            </a:pathLst>
          </a:custGeom>
          <a:solidFill>
            <a:srgbClr val="C8A97E"/>
          </a:solidFill>
          <a:ln/>
        </p:spPr>
      </p:sp>
      <p:sp>
        <p:nvSpPr>
          <p:cNvPr id="39" name="Text 37"/>
          <p:cNvSpPr/>
          <p:nvPr/>
        </p:nvSpPr>
        <p:spPr>
          <a:xfrm>
            <a:off x="11182348" y="5014315"/>
            <a:ext cx="2273730" cy="468810"/>
          </a:xfrm>
          <a:prstGeom prst="rect">
            <a:avLst/>
          </a:prstGeom>
          <a:noFill/>
          <a:ln/>
        </p:spPr>
        <p:txBody>
          <a:bodyPr wrap="square" lIns="0" tIns="0" rIns="0" bIns="0" rtlCol="0" anchor="ctr"/>
          <a:lstStyle/>
          <a:p>
            <a:pPr algn="ctr">
              <a:lnSpc>
                <a:spcPct val="90000"/>
              </a:lnSpc>
            </a:pPr>
            <a:r>
              <a:rPr lang="en-US" sz="3322" b="1" dirty="0">
                <a:solidFill>
                  <a:srgbClr val="C8A97E"/>
                </a:solidFill>
                <a:latin typeface="MiSans" pitchFamily="34" charset="0"/>
                <a:ea typeface="MiSans" pitchFamily="34" charset="-122"/>
                <a:cs typeface="MiSans" pitchFamily="34" charset="-120"/>
              </a:rPr>
              <a:t>40%</a:t>
            </a:r>
            <a:endParaRPr lang="en-US" sz="1600" dirty="0"/>
          </a:p>
        </p:txBody>
      </p:sp>
      <p:sp>
        <p:nvSpPr>
          <p:cNvPr id="40" name="Text 38"/>
          <p:cNvSpPr/>
          <p:nvPr/>
        </p:nvSpPr>
        <p:spPr>
          <a:xfrm>
            <a:off x="11235089" y="5576888"/>
            <a:ext cx="2168248" cy="328167"/>
          </a:xfrm>
          <a:prstGeom prst="rect">
            <a:avLst/>
          </a:prstGeom>
          <a:noFill/>
          <a:ln/>
        </p:spPr>
        <p:txBody>
          <a:bodyPr wrap="square" lIns="0" tIns="0" rIns="0" bIns="0" rtlCol="0" anchor="ctr"/>
          <a:lstStyle/>
          <a:p>
            <a:pPr algn="ctr">
              <a:lnSpc>
                <a:spcPct val="130000"/>
              </a:lnSpc>
            </a:pPr>
            <a:r>
              <a:rPr lang="en-US" sz="1661" b="1" dirty="0">
                <a:solidFill>
                  <a:srgbClr val="E1E3E6"/>
                </a:solidFill>
                <a:latin typeface="MiSans" pitchFamily="34" charset="0"/>
                <a:ea typeface="MiSans" pitchFamily="34" charset="-122"/>
                <a:cs typeface="MiSans" pitchFamily="34" charset="-120"/>
              </a:rPr>
              <a:t>地理位置</a:t>
            </a:r>
            <a:endParaRPr lang="en-US" sz="1600" dirty="0"/>
          </a:p>
        </p:txBody>
      </p:sp>
      <p:sp>
        <p:nvSpPr>
          <p:cNvPr id="41" name="Text 39"/>
          <p:cNvSpPr/>
          <p:nvPr/>
        </p:nvSpPr>
        <p:spPr>
          <a:xfrm>
            <a:off x="11246810" y="5951936"/>
            <a:ext cx="2144807" cy="234405"/>
          </a:xfrm>
          <a:prstGeom prst="rect">
            <a:avLst/>
          </a:prstGeom>
          <a:noFill/>
          <a:ln/>
        </p:spPr>
        <p:txBody>
          <a:bodyPr wrap="square" lIns="0" tIns="0" rIns="0" bIns="0" rtlCol="0" anchor="ctr"/>
          <a:lstStyle/>
          <a:p>
            <a:pPr algn="ctr">
              <a:lnSpc>
                <a:spcPct val="120000"/>
              </a:lnSpc>
            </a:pPr>
            <a:r>
              <a:rPr lang="en-US" sz="1292" dirty="0">
                <a:solidFill>
                  <a:srgbClr val="788A9C"/>
                </a:solidFill>
                <a:latin typeface="MiSans" pitchFamily="34" charset="0"/>
                <a:ea typeface="MiSans" pitchFamily="34" charset="-122"/>
                <a:cs typeface="MiSans" pitchFamily="34" charset="-120"/>
              </a:rPr>
              <a:t>考虑地理约束和便利性</a:t>
            </a:r>
            <a:endParaRPr lang="en-US" sz="1600" dirty="0"/>
          </a:p>
        </p:txBody>
      </p:sp>
      <p:sp>
        <p:nvSpPr>
          <p:cNvPr id="42" name="Shape 40"/>
          <p:cNvSpPr/>
          <p:nvPr/>
        </p:nvSpPr>
        <p:spPr>
          <a:xfrm>
            <a:off x="13547278" y="5014315"/>
            <a:ext cx="23441" cy="1172026"/>
          </a:xfrm>
          <a:custGeom>
            <a:avLst/>
            <a:gdLst/>
            <a:ahLst/>
            <a:cxnLst/>
            <a:rect l="l" t="t" r="r" b="b"/>
            <a:pathLst>
              <a:path w="23441" h="1172026">
                <a:moveTo>
                  <a:pt x="0" y="0"/>
                </a:moveTo>
                <a:lnTo>
                  <a:pt x="23441" y="0"/>
                </a:lnTo>
                <a:lnTo>
                  <a:pt x="23441" y="1172026"/>
                </a:lnTo>
                <a:lnTo>
                  <a:pt x="0" y="1172026"/>
                </a:lnTo>
                <a:lnTo>
                  <a:pt x="0" y="0"/>
                </a:lnTo>
                <a:close/>
              </a:path>
            </a:pathLst>
          </a:custGeom>
          <a:solidFill>
            <a:srgbClr val="4A6D8C"/>
          </a:solidFill>
          <a:ln/>
        </p:spPr>
      </p:sp>
      <p:sp>
        <p:nvSpPr>
          <p:cNvPr id="43" name="Text 41"/>
          <p:cNvSpPr/>
          <p:nvPr/>
        </p:nvSpPr>
        <p:spPr>
          <a:xfrm>
            <a:off x="13594159" y="5014315"/>
            <a:ext cx="2273730" cy="468810"/>
          </a:xfrm>
          <a:prstGeom prst="rect">
            <a:avLst/>
          </a:prstGeom>
          <a:noFill/>
          <a:ln/>
        </p:spPr>
        <p:txBody>
          <a:bodyPr wrap="square" lIns="0" tIns="0" rIns="0" bIns="0" rtlCol="0" anchor="ctr"/>
          <a:lstStyle/>
          <a:p>
            <a:pPr algn="ctr">
              <a:lnSpc>
                <a:spcPct val="90000"/>
              </a:lnSpc>
            </a:pPr>
            <a:r>
              <a:rPr lang="en-US" sz="3322" b="1" dirty="0">
                <a:solidFill>
                  <a:srgbClr val="C8A97E"/>
                </a:solidFill>
                <a:latin typeface="MiSans" pitchFamily="34" charset="0"/>
                <a:ea typeface="MiSans" pitchFamily="34" charset="-122"/>
                <a:cs typeface="MiSans" pitchFamily="34" charset="-120"/>
              </a:rPr>
              <a:t>20%</a:t>
            </a:r>
            <a:endParaRPr lang="en-US" sz="1600" dirty="0"/>
          </a:p>
        </p:txBody>
      </p:sp>
      <p:sp>
        <p:nvSpPr>
          <p:cNvPr id="44" name="Text 42"/>
          <p:cNvSpPr/>
          <p:nvPr/>
        </p:nvSpPr>
        <p:spPr>
          <a:xfrm>
            <a:off x="13646900" y="5576888"/>
            <a:ext cx="2168248" cy="328167"/>
          </a:xfrm>
          <a:prstGeom prst="rect">
            <a:avLst/>
          </a:prstGeom>
          <a:noFill/>
          <a:ln/>
        </p:spPr>
        <p:txBody>
          <a:bodyPr wrap="square" lIns="0" tIns="0" rIns="0" bIns="0" rtlCol="0" anchor="ctr"/>
          <a:lstStyle/>
          <a:p>
            <a:pPr algn="ctr">
              <a:lnSpc>
                <a:spcPct val="130000"/>
              </a:lnSpc>
            </a:pPr>
            <a:r>
              <a:rPr lang="en-US" sz="1661" b="1" dirty="0">
                <a:solidFill>
                  <a:srgbClr val="E1E3E6"/>
                </a:solidFill>
                <a:latin typeface="MiSans" pitchFamily="34" charset="0"/>
                <a:ea typeface="MiSans" pitchFamily="34" charset="-122"/>
                <a:cs typeface="MiSans" pitchFamily="34" charset="-120"/>
              </a:rPr>
              <a:t>时间模式</a:t>
            </a:r>
            <a:endParaRPr lang="en-US" sz="1600" dirty="0"/>
          </a:p>
        </p:txBody>
      </p:sp>
      <p:sp>
        <p:nvSpPr>
          <p:cNvPr id="45" name="Text 43"/>
          <p:cNvSpPr/>
          <p:nvPr/>
        </p:nvSpPr>
        <p:spPr>
          <a:xfrm>
            <a:off x="13658620" y="5951936"/>
            <a:ext cx="2144807" cy="234405"/>
          </a:xfrm>
          <a:prstGeom prst="rect">
            <a:avLst/>
          </a:prstGeom>
          <a:noFill/>
          <a:ln/>
        </p:spPr>
        <p:txBody>
          <a:bodyPr wrap="square" lIns="0" tIns="0" rIns="0" bIns="0" rtlCol="0" anchor="ctr"/>
          <a:lstStyle/>
          <a:p>
            <a:pPr algn="ctr">
              <a:lnSpc>
                <a:spcPct val="120000"/>
              </a:lnSpc>
            </a:pPr>
            <a:r>
              <a:rPr lang="en-US" sz="1292" dirty="0">
                <a:solidFill>
                  <a:srgbClr val="788A9C"/>
                </a:solidFill>
                <a:latin typeface="MiSans" pitchFamily="34" charset="0"/>
                <a:ea typeface="MiSans" pitchFamily="34" charset="-122"/>
                <a:cs typeface="MiSans" pitchFamily="34" charset="-120"/>
              </a:rPr>
              <a:t>增强时间敏感性</a:t>
            </a:r>
            <a:endParaRPr lang="en-US" sz="1600" dirty="0"/>
          </a:p>
        </p:txBody>
      </p:sp>
      <p:sp>
        <p:nvSpPr>
          <p:cNvPr id="46" name="Shape 44"/>
          <p:cNvSpPr/>
          <p:nvPr/>
        </p:nvSpPr>
        <p:spPr>
          <a:xfrm>
            <a:off x="8407333" y="6608270"/>
            <a:ext cx="46881" cy="1593955"/>
          </a:xfrm>
          <a:custGeom>
            <a:avLst/>
            <a:gdLst/>
            <a:ahLst/>
            <a:cxnLst/>
            <a:rect l="l" t="t" r="r" b="b"/>
            <a:pathLst>
              <a:path w="46881" h="1593955">
                <a:moveTo>
                  <a:pt x="0" y="0"/>
                </a:moveTo>
                <a:lnTo>
                  <a:pt x="46881" y="0"/>
                </a:lnTo>
                <a:lnTo>
                  <a:pt x="46881" y="1593955"/>
                </a:lnTo>
                <a:lnTo>
                  <a:pt x="0" y="1593955"/>
                </a:lnTo>
                <a:lnTo>
                  <a:pt x="0" y="0"/>
                </a:lnTo>
                <a:close/>
              </a:path>
            </a:pathLst>
          </a:custGeom>
          <a:solidFill>
            <a:srgbClr val="4A6D8C"/>
          </a:solidFill>
          <a:ln/>
        </p:spPr>
      </p:sp>
      <p:sp>
        <p:nvSpPr>
          <p:cNvPr id="47" name="Text 45"/>
          <p:cNvSpPr/>
          <p:nvPr/>
        </p:nvSpPr>
        <p:spPr>
          <a:xfrm>
            <a:off x="8712060" y="6795795"/>
            <a:ext cx="7184519" cy="375048"/>
          </a:xfrm>
          <a:prstGeom prst="rect">
            <a:avLst/>
          </a:prstGeom>
          <a:noFill/>
          <a:ln/>
        </p:spPr>
        <p:txBody>
          <a:bodyPr wrap="square" lIns="0" tIns="0" rIns="0" bIns="0" rtlCol="0" anchor="ctr"/>
          <a:lstStyle/>
          <a:p>
            <a:pPr>
              <a:lnSpc>
                <a:spcPct val="110000"/>
              </a:lnSpc>
            </a:pPr>
            <a:r>
              <a:rPr lang="en-US" sz="2215" b="1" dirty="0">
                <a:solidFill>
                  <a:srgbClr val="C8A97E"/>
                </a:solidFill>
                <a:latin typeface="MiSans" pitchFamily="34" charset="0"/>
                <a:ea typeface="MiSans" pitchFamily="34" charset="-122"/>
                <a:cs typeface="MiSans" pitchFamily="34" charset="-120"/>
              </a:rPr>
              <a:t>混合推荐优势</a:t>
            </a:r>
            <a:endParaRPr lang="en-US" sz="1600" dirty="0"/>
          </a:p>
        </p:txBody>
      </p:sp>
      <p:sp>
        <p:nvSpPr>
          <p:cNvPr id="48" name="Text 46"/>
          <p:cNvSpPr/>
          <p:nvPr/>
        </p:nvSpPr>
        <p:spPr>
          <a:xfrm>
            <a:off x="8712060" y="7311486"/>
            <a:ext cx="3551239" cy="281286"/>
          </a:xfrm>
          <a:prstGeom prst="rect">
            <a:avLst/>
          </a:prstGeom>
          <a:noFill/>
          <a:ln/>
        </p:spPr>
        <p:txBody>
          <a:bodyPr wrap="square" lIns="0" tIns="0" rIns="0" bIns="0" rtlCol="0" anchor="ctr"/>
          <a:lstStyle/>
          <a:p>
            <a:pPr>
              <a:lnSpc>
                <a:spcPct val="130000"/>
              </a:lnSpc>
            </a:pPr>
            <a:r>
              <a:rPr lang="en-US" sz="1477" dirty="0">
                <a:solidFill>
                  <a:srgbClr val="E1E3E6"/>
                </a:solidFill>
                <a:latin typeface="MiSans" pitchFamily="34" charset="0"/>
                <a:ea typeface="MiSans" pitchFamily="34" charset="-122"/>
                <a:cs typeface="MiSans" pitchFamily="34" charset="-120"/>
              </a:rPr>
              <a:t>• </a:t>
            </a:r>
            <a:r>
              <a:rPr lang="en-US" sz="1477" b="1" dirty="0">
                <a:solidFill>
                  <a:srgbClr val="C8A97E"/>
                </a:solidFill>
                <a:latin typeface="MiSans" pitchFamily="34" charset="0"/>
                <a:ea typeface="MiSans" pitchFamily="34" charset="-122"/>
                <a:cs typeface="MiSans" pitchFamily="34" charset="-120"/>
              </a:rPr>
              <a:t>综合多因素</a:t>
            </a:r>
            <a:r>
              <a:rPr lang="en-US" sz="1477" dirty="0">
                <a:solidFill>
                  <a:srgbClr val="E1E3E6"/>
                </a:solidFill>
                <a:latin typeface="MiSans" pitchFamily="34" charset="0"/>
                <a:ea typeface="MiSans" pitchFamily="34" charset="-122"/>
                <a:cs typeface="MiSans" pitchFamily="34" charset="-120"/>
              </a:rPr>
              <a:t>：结合社交、地理、时间</a:t>
            </a:r>
            <a:endParaRPr lang="en-US" sz="1600" dirty="0"/>
          </a:p>
        </p:txBody>
      </p:sp>
      <p:sp>
        <p:nvSpPr>
          <p:cNvPr id="49" name="Text 47"/>
          <p:cNvSpPr/>
          <p:nvPr/>
        </p:nvSpPr>
        <p:spPr>
          <a:xfrm>
            <a:off x="12306272" y="7311486"/>
            <a:ext cx="3551239" cy="281286"/>
          </a:xfrm>
          <a:prstGeom prst="rect">
            <a:avLst/>
          </a:prstGeom>
          <a:noFill/>
          <a:ln/>
        </p:spPr>
        <p:txBody>
          <a:bodyPr wrap="square" lIns="0" tIns="0" rIns="0" bIns="0" rtlCol="0" anchor="ctr"/>
          <a:lstStyle/>
          <a:p>
            <a:pPr>
              <a:lnSpc>
                <a:spcPct val="130000"/>
              </a:lnSpc>
            </a:pPr>
            <a:r>
              <a:rPr lang="en-US" sz="1477" dirty="0">
                <a:solidFill>
                  <a:srgbClr val="E1E3E6"/>
                </a:solidFill>
                <a:latin typeface="MiSans" pitchFamily="34" charset="0"/>
                <a:ea typeface="MiSans" pitchFamily="34" charset="-122"/>
                <a:cs typeface="MiSans" pitchFamily="34" charset="-120"/>
              </a:rPr>
              <a:t>• </a:t>
            </a:r>
            <a:r>
              <a:rPr lang="en-US" sz="1477" b="1" dirty="0">
                <a:solidFill>
                  <a:srgbClr val="C8A97E"/>
                </a:solidFill>
                <a:latin typeface="MiSans" pitchFamily="34" charset="0"/>
                <a:ea typeface="MiSans" pitchFamily="34" charset="-122"/>
                <a:cs typeface="MiSans" pitchFamily="34" charset="-120"/>
              </a:rPr>
              <a:t>准确率高</a:t>
            </a:r>
            <a:r>
              <a:rPr lang="en-US" sz="1477" dirty="0">
                <a:solidFill>
                  <a:srgbClr val="E1E3E6"/>
                </a:solidFill>
                <a:latin typeface="MiSans" pitchFamily="34" charset="0"/>
                <a:ea typeface="MiSans" pitchFamily="34" charset="-122"/>
                <a:cs typeface="MiSans" pitchFamily="34" charset="-120"/>
              </a:rPr>
              <a:t>：实验表现最优</a:t>
            </a:r>
            <a:endParaRPr lang="en-US" sz="1600" dirty="0"/>
          </a:p>
        </p:txBody>
      </p:sp>
      <p:sp>
        <p:nvSpPr>
          <p:cNvPr id="50" name="Text 48"/>
          <p:cNvSpPr/>
          <p:nvPr/>
        </p:nvSpPr>
        <p:spPr>
          <a:xfrm>
            <a:off x="8712060" y="7733415"/>
            <a:ext cx="3551239" cy="281286"/>
          </a:xfrm>
          <a:prstGeom prst="rect">
            <a:avLst/>
          </a:prstGeom>
          <a:noFill/>
          <a:ln/>
        </p:spPr>
        <p:txBody>
          <a:bodyPr wrap="square" lIns="0" tIns="0" rIns="0" bIns="0" rtlCol="0" anchor="ctr"/>
          <a:lstStyle/>
          <a:p>
            <a:pPr>
              <a:lnSpc>
                <a:spcPct val="130000"/>
              </a:lnSpc>
            </a:pPr>
            <a:r>
              <a:rPr lang="en-US" sz="1477" dirty="0">
                <a:solidFill>
                  <a:srgbClr val="E1E3E6"/>
                </a:solidFill>
                <a:latin typeface="MiSans" pitchFamily="34" charset="0"/>
                <a:ea typeface="MiSans" pitchFamily="34" charset="-122"/>
                <a:cs typeface="MiSans" pitchFamily="34" charset="-120"/>
              </a:rPr>
              <a:t>• </a:t>
            </a:r>
            <a:r>
              <a:rPr lang="en-US" sz="1477" b="1" dirty="0">
                <a:solidFill>
                  <a:srgbClr val="C8A97E"/>
                </a:solidFill>
                <a:latin typeface="MiSans" pitchFamily="34" charset="0"/>
                <a:ea typeface="MiSans" pitchFamily="34" charset="-122"/>
                <a:cs typeface="MiSans" pitchFamily="34" charset="-120"/>
              </a:rPr>
              <a:t>鲁棒性强</a:t>
            </a:r>
            <a:r>
              <a:rPr lang="en-US" sz="1477" dirty="0">
                <a:solidFill>
                  <a:srgbClr val="E1E3E6"/>
                </a:solidFill>
                <a:latin typeface="MiSans" pitchFamily="34" charset="0"/>
                <a:ea typeface="MiSans" pitchFamily="34" charset="-122"/>
                <a:cs typeface="MiSans" pitchFamily="34" charset="-120"/>
              </a:rPr>
              <a:t>：降低单一算法缺陷</a:t>
            </a:r>
            <a:endParaRPr lang="en-US" sz="1600" dirty="0"/>
          </a:p>
        </p:txBody>
      </p:sp>
      <p:sp>
        <p:nvSpPr>
          <p:cNvPr id="51" name="Text 49"/>
          <p:cNvSpPr/>
          <p:nvPr/>
        </p:nvSpPr>
        <p:spPr>
          <a:xfrm>
            <a:off x="12306272" y="7733415"/>
            <a:ext cx="3551239" cy="281286"/>
          </a:xfrm>
          <a:prstGeom prst="rect">
            <a:avLst/>
          </a:prstGeom>
          <a:noFill/>
          <a:ln/>
        </p:spPr>
        <p:txBody>
          <a:bodyPr wrap="square" lIns="0" tIns="0" rIns="0" bIns="0" rtlCol="0" anchor="ctr"/>
          <a:lstStyle/>
          <a:p>
            <a:pPr>
              <a:lnSpc>
                <a:spcPct val="130000"/>
              </a:lnSpc>
            </a:pPr>
            <a:r>
              <a:rPr lang="en-US" sz="1477" dirty="0">
                <a:solidFill>
                  <a:srgbClr val="E1E3E6"/>
                </a:solidFill>
                <a:latin typeface="MiSans" pitchFamily="34" charset="0"/>
                <a:ea typeface="MiSans" pitchFamily="34" charset="-122"/>
                <a:cs typeface="MiSans" pitchFamily="34" charset="-120"/>
              </a:rPr>
              <a:t>• </a:t>
            </a:r>
            <a:r>
              <a:rPr lang="en-US" sz="1477" b="1" dirty="0">
                <a:solidFill>
                  <a:srgbClr val="C8A97E"/>
                </a:solidFill>
                <a:latin typeface="MiSans" pitchFamily="34" charset="0"/>
                <a:ea typeface="MiSans" pitchFamily="34" charset="-122"/>
                <a:cs typeface="MiSans" pitchFamily="34" charset="-120"/>
              </a:rPr>
              <a:t>可扩展</a:t>
            </a:r>
            <a:r>
              <a:rPr lang="en-US" sz="1477" dirty="0">
                <a:solidFill>
                  <a:srgbClr val="E1E3E6"/>
                </a:solidFill>
                <a:latin typeface="MiSans" pitchFamily="34" charset="0"/>
                <a:ea typeface="MiSans" pitchFamily="34" charset="-122"/>
                <a:cs typeface="MiSans" pitchFamily="34" charset="-120"/>
              </a:rPr>
              <a:t>：易于加入新算法</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435818" y="479399"/>
            <a:ext cx="435818" cy="435818"/>
          </a:xfrm>
          <a:custGeom>
            <a:avLst/>
            <a:gdLst/>
            <a:ahLst/>
            <a:cxnLst/>
            <a:rect l="l" t="t" r="r" b="b"/>
            <a:pathLst>
              <a:path w="435818" h="435818">
                <a:moveTo>
                  <a:pt x="43582" y="0"/>
                </a:moveTo>
                <a:lnTo>
                  <a:pt x="392236" y="0"/>
                </a:lnTo>
                <a:cubicBezTo>
                  <a:pt x="416305" y="0"/>
                  <a:pt x="435818" y="19512"/>
                  <a:pt x="435818" y="43582"/>
                </a:cubicBezTo>
                <a:lnTo>
                  <a:pt x="435818" y="392236"/>
                </a:lnTo>
                <a:cubicBezTo>
                  <a:pt x="435818" y="416305"/>
                  <a:pt x="416305" y="435818"/>
                  <a:pt x="392236" y="435818"/>
                </a:cubicBezTo>
                <a:lnTo>
                  <a:pt x="43582" y="435818"/>
                </a:lnTo>
                <a:cubicBezTo>
                  <a:pt x="19512" y="435818"/>
                  <a:pt x="0" y="416305"/>
                  <a:pt x="0" y="392236"/>
                </a:cubicBezTo>
                <a:lnTo>
                  <a:pt x="0" y="43582"/>
                </a:lnTo>
                <a:cubicBezTo>
                  <a:pt x="0" y="19528"/>
                  <a:pt x="19528" y="0"/>
                  <a:pt x="43582" y="0"/>
                </a:cubicBezTo>
                <a:close/>
              </a:path>
            </a:pathLst>
          </a:custGeom>
          <a:solidFill>
            <a:srgbClr val="C8A97E"/>
          </a:solidFill>
          <a:ln/>
        </p:spPr>
      </p:sp>
      <p:sp>
        <p:nvSpPr>
          <p:cNvPr id="3" name="Text 1"/>
          <p:cNvSpPr/>
          <p:nvPr/>
        </p:nvSpPr>
        <p:spPr>
          <a:xfrm>
            <a:off x="521279" y="544772"/>
            <a:ext cx="370445" cy="305072"/>
          </a:xfrm>
          <a:prstGeom prst="rect">
            <a:avLst/>
          </a:prstGeom>
          <a:noFill/>
          <a:ln/>
        </p:spPr>
        <p:txBody>
          <a:bodyPr wrap="square" lIns="0" tIns="0" rIns="0" bIns="0" rtlCol="0" anchor="ctr"/>
          <a:lstStyle/>
          <a:p>
            <a:pPr>
              <a:lnSpc>
                <a:spcPct val="120000"/>
              </a:lnSpc>
            </a:pPr>
            <a:r>
              <a:rPr lang="en-US" sz="1716" b="1" dirty="0">
                <a:solidFill>
                  <a:srgbClr val="1A1D21"/>
                </a:solidFill>
                <a:latin typeface="MiSans" pitchFamily="34" charset="0"/>
                <a:ea typeface="MiSans" pitchFamily="34" charset="-122"/>
                <a:cs typeface="MiSans" pitchFamily="34" charset="-120"/>
              </a:rPr>
              <a:t>03</a:t>
            </a:r>
            <a:endParaRPr lang="en-US" sz="1600" dirty="0"/>
          </a:p>
        </p:txBody>
      </p:sp>
      <p:sp>
        <p:nvSpPr>
          <p:cNvPr id="4" name="Text 2"/>
          <p:cNvSpPr/>
          <p:nvPr/>
        </p:nvSpPr>
        <p:spPr>
          <a:xfrm>
            <a:off x="1045962" y="435818"/>
            <a:ext cx="3399378" cy="522981"/>
          </a:xfrm>
          <a:prstGeom prst="rect">
            <a:avLst/>
          </a:prstGeom>
          <a:noFill/>
          <a:ln/>
        </p:spPr>
        <p:txBody>
          <a:bodyPr wrap="square" lIns="0" tIns="0" rIns="0" bIns="0" rtlCol="0" anchor="ctr"/>
          <a:lstStyle/>
          <a:p>
            <a:pPr>
              <a:lnSpc>
                <a:spcPct val="80000"/>
              </a:lnSpc>
            </a:pPr>
            <a:r>
              <a:rPr lang="en-US" sz="4118" b="1" dirty="0">
                <a:solidFill>
                  <a:srgbClr val="E1E3E6"/>
                </a:solidFill>
                <a:latin typeface="MiSans" pitchFamily="34" charset="0"/>
                <a:ea typeface="MiSans" pitchFamily="34" charset="-122"/>
                <a:cs typeface="MiSans" pitchFamily="34" charset="-120"/>
              </a:rPr>
              <a:t>下一地点预测</a:t>
            </a:r>
            <a:endParaRPr lang="en-US" sz="1600" dirty="0"/>
          </a:p>
        </p:txBody>
      </p:sp>
      <p:sp>
        <p:nvSpPr>
          <p:cNvPr id="5" name="Text 3"/>
          <p:cNvSpPr/>
          <p:nvPr/>
        </p:nvSpPr>
        <p:spPr>
          <a:xfrm>
            <a:off x="435818" y="1089544"/>
            <a:ext cx="15493319" cy="305072"/>
          </a:xfrm>
          <a:prstGeom prst="rect">
            <a:avLst/>
          </a:prstGeom>
          <a:noFill/>
          <a:ln/>
        </p:spPr>
        <p:txBody>
          <a:bodyPr wrap="square" lIns="0" tIns="0" rIns="0" bIns="0" rtlCol="0" anchor="ctr"/>
          <a:lstStyle/>
          <a:p>
            <a:pPr>
              <a:lnSpc>
                <a:spcPct val="120000"/>
              </a:lnSpc>
            </a:pPr>
            <a:r>
              <a:rPr lang="en-US" sz="1716" dirty="0">
                <a:solidFill>
                  <a:srgbClr val="C8A97E"/>
                </a:solidFill>
                <a:latin typeface="MiSans" pitchFamily="34" charset="0"/>
                <a:ea typeface="MiSans" pitchFamily="34" charset="-122"/>
                <a:cs typeface="MiSans" pitchFamily="34" charset="-120"/>
              </a:rPr>
              <a:t>基于马尔可夫链模型的序列预测</a:t>
            </a:r>
            <a:endParaRPr lang="en-US" sz="1600" dirty="0"/>
          </a:p>
        </p:txBody>
      </p:sp>
      <p:sp>
        <p:nvSpPr>
          <p:cNvPr id="6" name="Shape 4"/>
          <p:cNvSpPr/>
          <p:nvPr/>
        </p:nvSpPr>
        <p:spPr>
          <a:xfrm>
            <a:off x="457609" y="1656107"/>
            <a:ext cx="43582" cy="2756547"/>
          </a:xfrm>
          <a:custGeom>
            <a:avLst/>
            <a:gdLst/>
            <a:ahLst/>
            <a:cxnLst/>
            <a:rect l="l" t="t" r="r" b="b"/>
            <a:pathLst>
              <a:path w="43582" h="2756547">
                <a:moveTo>
                  <a:pt x="0" y="0"/>
                </a:moveTo>
                <a:lnTo>
                  <a:pt x="43582" y="0"/>
                </a:lnTo>
                <a:lnTo>
                  <a:pt x="43582" y="2756547"/>
                </a:lnTo>
                <a:lnTo>
                  <a:pt x="0" y="2756547"/>
                </a:lnTo>
                <a:lnTo>
                  <a:pt x="0" y="0"/>
                </a:lnTo>
                <a:close/>
              </a:path>
            </a:pathLst>
          </a:custGeom>
          <a:solidFill>
            <a:srgbClr val="4A6D8C"/>
          </a:solidFill>
          <a:ln/>
        </p:spPr>
      </p:sp>
      <p:sp>
        <p:nvSpPr>
          <p:cNvPr id="7" name="Text 5"/>
          <p:cNvSpPr/>
          <p:nvPr/>
        </p:nvSpPr>
        <p:spPr>
          <a:xfrm>
            <a:off x="740890" y="1830434"/>
            <a:ext cx="8977845" cy="392236"/>
          </a:xfrm>
          <a:prstGeom prst="rect">
            <a:avLst/>
          </a:prstGeom>
          <a:noFill/>
          <a:ln/>
        </p:spPr>
        <p:txBody>
          <a:bodyPr wrap="square" lIns="0" tIns="0" rIns="0" bIns="0" rtlCol="0" anchor="ctr"/>
          <a:lstStyle/>
          <a:p>
            <a:pPr>
              <a:lnSpc>
                <a:spcPct val="100000"/>
              </a:lnSpc>
            </a:pPr>
            <a:r>
              <a:rPr lang="en-US" sz="2574" b="1" dirty="0">
                <a:solidFill>
                  <a:srgbClr val="C8A97E"/>
                </a:solidFill>
                <a:latin typeface="MiSans" pitchFamily="34" charset="0"/>
                <a:ea typeface="MiSans" pitchFamily="34" charset="-122"/>
                <a:cs typeface="MiSans" pitchFamily="34" charset="-120"/>
              </a:rPr>
              <a:t>马尔可夫链模型</a:t>
            </a:r>
            <a:endParaRPr lang="en-US" sz="1600" dirty="0"/>
          </a:p>
        </p:txBody>
      </p:sp>
      <p:sp>
        <p:nvSpPr>
          <p:cNvPr id="8" name="Text 6"/>
          <p:cNvSpPr/>
          <p:nvPr/>
        </p:nvSpPr>
        <p:spPr>
          <a:xfrm>
            <a:off x="740890" y="2396997"/>
            <a:ext cx="4412654" cy="305072"/>
          </a:xfrm>
          <a:prstGeom prst="rect">
            <a:avLst/>
          </a:prstGeom>
          <a:noFill/>
          <a:ln/>
        </p:spPr>
        <p:txBody>
          <a:bodyPr wrap="square" lIns="0" tIns="0" rIns="0" bIns="0" rtlCol="0" anchor="ctr"/>
          <a:lstStyle/>
          <a:p>
            <a:pPr>
              <a:lnSpc>
                <a:spcPct val="120000"/>
              </a:lnSpc>
            </a:pPr>
            <a:r>
              <a:rPr lang="en-US" sz="1716" b="1" dirty="0">
                <a:solidFill>
                  <a:srgbClr val="E1E3E6"/>
                </a:solidFill>
                <a:latin typeface="MiSans" pitchFamily="34" charset="0"/>
                <a:ea typeface="MiSans" pitchFamily="34" charset="-122"/>
                <a:cs typeface="MiSans" pitchFamily="34" charset="-120"/>
              </a:rPr>
              <a:t>算法原理</a:t>
            </a:r>
            <a:endParaRPr lang="en-US" sz="1600" dirty="0"/>
          </a:p>
        </p:txBody>
      </p:sp>
      <p:sp>
        <p:nvSpPr>
          <p:cNvPr id="9" name="Text 7"/>
          <p:cNvSpPr/>
          <p:nvPr/>
        </p:nvSpPr>
        <p:spPr>
          <a:xfrm>
            <a:off x="740890" y="2789233"/>
            <a:ext cx="4390863" cy="849845"/>
          </a:xfrm>
          <a:prstGeom prst="rect">
            <a:avLst/>
          </a:prstGeom>
          <a:noFill/>
          <a:ln/>
        </p:spPr>
        <p:txBody>
          <a:bodyPr wrap="square" lIns="0" tIns="0" rIns="0" bIns="0" rtlCol="0" anchor="ctr"/>
          <a:lstStyle/>
          <a:p>
            <a:pPr>
              <a:lnSpc>
                <a:spcPct val="140000"/>
              </a:lnSpc>
            </a:pPr>
            <a:r>
              <a:rPr lang="en-US" sz="1373" dirty="0">
                <a:solidFill>
                  <a:srgbClr val="788A9C"/>
                </a:solidFill>
                <a:latin typeface="MiSans" pitchFamily="34" charset="0"/>
                <a:ea typeface="MiSans" pitchFamily="34" charset="-122"/>
                <a:cs typeface="MiSans" pitchFamily="34" charset="-120"/>
              </a:rPr>
              <a:t>基于</a:t>
            </a:r>
            <a:r>
              <a:rPr lang="en-US" sz="1373" b="1" dirty="0">
                <a:solidFill>
                  <a:srgbClr val="C8A97E"/>
                </a:solidFill>
                <a:latin typeface="MiSans" pitchFamily="34" charset="0"/>
                <a:ea typeface="MiSans" pitchFamily="34" charset="-122"/>
                <a:cs typeface="MiSans" pitchFamily="34" charset="-120"/>
              </a:rPr>
              <a:t>"当前状态只依赖前一状态"</a:t>
            </a:r>
            <a:r>
              <a:rPr lang="en-US" sz="1373" dirty="0">
                <a:solidFill>
                  <a:srgbClr val="788A9C"/>
                </a:solidFill>
                <a:latin typeface="MiSans" pitchFamily="34" charset="0"/>
                <a:ea typeface="MiSans" pitchFamily="34" charset="-122"/>
                <a:cs typeface="MiSans" pitchFamily="34" charset="-120"/>
              </a:rPr>
              <a:t>的假设，通过分析用户历史访问序列，构建状态转移矩阵，基于最后访问地点预测下一地点。</a:t>
            </a:r>
            <a:endParaRPr lang="en-US" sz="1600" dirty="0"/>
          </a:p>
        </p:txBody>
      </p:sp>
      <p:sp>
        <p:nvSpPr>
          <p:cNvPr id="10" name="Text 8"/>
          <p:cNvSpPr/>
          <p:nvPr/>
        </p:nvSpPr>
        <p:spPr>
          <a:xfrm>
            <a:off x="5258753" y="2396997"/>
            <a:ext cx="4412654" cy="305072"/>
          </a:xfrm>
          <a:prstGeom prst="rect">
            <a:avLst/>
          </a:prstGeom>
          <a:noFill/>
          <a:ln/>
        </p:spPr>
        <p:txBody>
          <a:bodyPr wrap="square" lIns="0" tIns="0" rIns="0" bIns="0" rtlCol="0" anchor="ctr"/>
          <a:lstStyle/>
          <a:p>
            <a:pPr>
              <a:lnSpc>
                <a:spcPct val="120000"/>
              </a:lnSpc>
            </a:pPr>
            <a:r>
              <a:rPr lang="en-US" sz="1716" b="1" dirty="0">
                <a:solidFill>
                  <a:srgbClr val="E1E3E6"/>
                </a:solidFill>
                <a:latin typeface="MiSans" pitchFamily="34" charset="0"/>
                <a:ea typeface="MiSans" pitchFamily="34" charset="-122"/>
                <a:cs typeface="MiSans" pitchFamily="34" charset="-120"/>
              </a:rPr>
              <a:t>预测公式</a:t>
            </a:r>
            <a:endParaRPr lang="en-US" sz="1600" dirty="0"/>
          </a:p>
        </p:txBody>
      </p:sp>
      <p:sp>
        <p:nvSpPr>
          <p:cNvPr id="11" name="Shape 9"/>
          <p:cNvSpPr/>
          <p:nvPr/>
        </p:nvSpPr>
        <p:spPr>
          <a:xfrm>
            <a:off x="5262385" y="2792865"/>
            <a:ext cx="4289172" cy="922481"/>
          </a:xfrm>
          <a:custGeom>
            <a:avLst/>
            <a:gdLst/>
            <a:ahLst/>
            <a:cxnLst/>
            <a:rect l="l" t="t" r="r" b="b"/>
            <a:pathLst>
              <a:path w="4289172" h="922481">
                <a:moveTo>
                  <a:pt x="43578" y="0"/>
                </a:moveTo>
                <a:lnTo>
                  <a:pt x="4245594" y="0"/>
                </a:lnTo>
                <a:cubicBezTo>
                  <a:pt x="4269662" y="0"/>
                  <a:pt x="4289172" y="19511"/>
                  <a:pt x="4289172" y="43578"/>
                </a:cubicBezTo>
                <a:lnTo>
                  <a:pt x="4289172" y="878903"/>
                </a:lnTo>
                <a:cubicBezTo>
                  <a:pt x="4289172" y="902970"/>
                  <a:pt x="4269662" y="922481"/>
                  <a:pt x="4245594" y="922481"/>
                </a:cubicBezTo>
                <a:lnTo>
                  <a:pt x="43578" y="922481"/>
                </a:lnTo>
                <a:cubicBezTo>
                  <a:pt x="19511" y="922481"/>
                  <a:pt x="0" y="902970"/>
                  <a:pt x="0" y="878903"/>
                </a:cubicBezTo>
                <a:lnTo>
                  <a:pt x="0" y="43578"/>
                </a:lnTo>
                <a:cubicBezTo>
                  <a:pt x="0" y="19527"/>
                  <a:pt x="19527" y="0"/>
                  <a:pt x="43578" y="0"/>
                </a:cubicBezTo>
                <a:close/>
              </a:path>
            </a:pathLst>
          </a:custGeom>
          <a:solidFill>
            <a:srgbClr val="1A1D21"/>
          </a:solidFill>
          <a:ln w="8467">
            <a:solidFill>
              <a:srgbClr val="C8A97E"/>
            </a:solidFill>
            <a:prstDash val="solid"/>
          </a:ln>
        </p:spPr>
      </p:sp>
      <p:sp>
        <p:nvSpPr>
          <p:cNvPr id="12" name="Text 10"/>
          <p:cNvSpPr/>
          <p:nvPr/>
        </p:nvSpPr>
        <p:spPr>
          <a:xfrm>
            <a:off x="5440344" y="2970817"/>
            <a:ext cx="4020418" cy="566563"/>
          </a:xfrm>
          <a:prstGeom prst="rect">
            <a:avLst/>
          </a:prstGeom>
          <a:noFill/>
          <a:ln/>
        </p:spPr>
        <p:txBody>
          <a:bodyPr wrap="square" lIns="0" tIns="0" rIns="0" bIns="0" rtlCol="0" anchor="ctr"/>
          <a:lstStyle/>
          <a:p>
            <a:pPr>
              <a:lnSpc>
                <a:spcPct val="140000"/>
              </a:lnSpc>
            </a:pPr>
            <a:r>
              <a:rPr lang="en-US" sz="1373" dirty="0">
                <a:solidFill>
                  <a:srgbClr val="C8A97E"/>
                </a:solidFill>
                <a:latin typeface="MiSans" pitchFamily="34" charset="0"/>
                <a:ea typeface="MiSans" pitchFamily="34" charset="-122"/>
                <a:cs typeface="MiSans" pitchFamily="34" charset="-120"/>
              </a:rPr>
              <a:t>P(next | current) = count(current→next) / count(current→*)</a:t>
            </a:r>
            <a:endParaRPr lang="en-US" sz="1600" dirty="0"/>
          </a:p>
        </p:txBody>
      </p:sp>
      <p:sp>
        <p:nvSpPr>
          <p:cNvPr id="13" name="Text 11"/>
          <p:cNvSpPr/>
          <p:nvPr/>
        </p:nvSpPr>
        <p:spPr>
          <a:xfrm>
            <a:off x="5258753" y="3806138"/>
            <a:ext cx="4379968" cy="435818"/>
          </a:xfrm>
          <a:prstGeom prst="rect">
            <a:avLst/>
          </a:prstGeom>
          <a:noFill/>
          <a:ln/>
        </p:spPr>
        <p:txBody>
          <a:bodyPr wrap="square" lIns="0" tIns="0" rIns="0" bIns="0" rtlCol="0" anchor="ctr"/>
          <a:lstStyle/>
          <a:p>
            <a:pPr>
              <a:lnSpc>
                <a:spcPct val="120000"/>
              </a:lnSpc>
            </a:pPr>
            <a:r>
              <a:rPr lang="en-US" sz="1201" dirty="0">
                <a:solidFill>
                  <a:srgbClr val="788A9C"/>
                </a:solidFill>
                <a:latin typeface="MiSans" pitchFamily="34" charset="0"/>
                <a:ea typeface="MiSans" pitchFamily="34" charset="-122"/>
                <a:cs typeface="MiSans" pitchFamily="34" charset="-120"/>
              </a:rPr>
              <a:t>转移概率 = 当前地点到下一地点的转移次数 / 当前地点的总转移次数</a:t>
            </a:r>
            <a:endParaRPr lang="en-US" sz="1600" dirty="0"/>
          </a:p>
        </p:txBody>
      </p:sp>
      <p:sp>
        <p:nvSpPr>
          <p:cNvPr id="14" name="Shape 12"/>
          <p:cNvSpPr/>
          <p:nvPr/>
        </p:nvSpPr>
        <p:spPr>
          <a:xfrm>
            <a:off x="457609" y="4677773"/>
            <a:ext cx="43582" cy="2440579"/>
          </a:xfrm>
          <a:custGeom>
            <a:avLst/>
            <a:gdLst/>
            <a:ahLst/>
            <a:cxnLst/>
            <a:rect l="l" t="t" r="r" b="b"/>
            <a:pathLst>
              <a:path w="43582" h="2440579">
                <a:moveTo>
                  <a:pt x="0" y="0"/>
                </a:moveTo>
                <a:lnTo>
                  <a:pt x="43582" y="0"/>
                </a:lnTo>
                <a:lnTo>
                  <a:pt x="43582" y="2440579"/>
                </a:lnTo>
                <a:lnTo>
                  <a:pt x="0" y="2440579"/>
                </a:lnTo>
                <a:lnTo>
                  <a:pt x="0" y="0"/>
                </a:lnTo>
                <a:close/>
              </a:path>
            </a:pathLst>
          </a:custGeom>
          <a:solidFill>
            <a:srgbClr val="C8A97E"/>
          </a:solidFill>
          <a:ln/>
        </p:spPr>
      </p:sp>
      <p:sp>
        <p:nvSpPr>
          <p:cNvPr id="15" name="Text 13"/>
          <p:cNvSpPr/>
          <p:nvPr/>
        </p:nvSpPr>
        <p:spPr>
          <a:xfrm>
            <a:off x="740890" y="4852100"/>
            <a:ext cx="8977845" cy="392236"/>
          </a:xfrm>
          <a:prstGeom prst="rect">
            <a:avLst/>
          </a:prstGeom>
          <a:noFill/>
          <a:ln/>
        </p:spPr>
        <p:txBody>
          <a:bodyPr wrap="square" lIns="0" tIns="0" rIns="0" bIns="0" rtlCol="0" anchor="ctr"/>
          <a:lstStyle/>
          <a:p>
            <a:pPr>
              <a:lnSpc>
                <a:spcPct val="100000"/>
              </a:lnSpc>
            </a:pPr>
            <a:r>
              <a:rPr lang="en-US" sz="2574" b="1" dirty="0">
                <a:solidFill>
                  <a:srgbClr val="C8A97E"/>
                </a:solidFill>
                <a:latin typeface="MiSans" pitchFamily="34" charset="0"/>
                <a:ea typeface="MiSans" pitchFamily="34" charset="-122"/>
                <a:cs typeface="MiSans" pitchFamily="34" charset="-120"/>
              </a:rPr>
              <a:t>实现步骤</a:t>
            </a:r>
            <a:endParaRPr lang="en-US" sz="1600" dirty="0"/>
          </a:p>
        </p:txBody>
      </p:sp>
      <p:sp>
        <p:nvSpPr>
          <p:cNvPr id="16" name="Shape 14"/>
          <p:cNvSpPr/>
          <p:nvPr/>
        </p:nvSpPr>
        <p:spPr>
          <a:xfrm>
            <a:off x="751786" y="5418663"/>
            <a:ext cx="21791" cy="1525362"/>
          </a:xfrm>
          <a:custGeom>
            <a:avLst/>
            <a:gdLst/>
            <a:ahLst/>
            <a:cxnLst/>
            <a:rect l="l" t="t" r="r" b="b"/>
            <a:pathLst>
              <a:path w="21791" h="1525362">
                <a:moveTo>
                  <a:pt x="0" y="0"/>
                </a:moveTo>
                <a:lnTo>
                  <a:pt x="21791" y="0"/>
                </a:lnTo>
                <a:lnTo>
                  <a:pt x="21791" y="1525362"/>
                </a:lnTo>
                <a:lnTo>
                  <a:pt x="0" y="1525362"/>
                </a:lnTo>
                <a:lnTo>
                  <a:pt x="0" y="0"/>
                </a:lnTo>
                <a:close/>
              </a:path>
            </a:pathLst>
          </a:custGeom>
          <a:solidFill>
            <a:srgbClr val="4A6D8C"/>
          </a:solidFill>
          <a:ln/>
        </p:spPr>
      </p:sp>
      <p:sp>
        <p:nvSpPr>
          <p:cNvPr id="17" name="Shape 15"/>
          <p:cNvSpPr/>
          <p:nvPr/>
        </p:nvSpPr>
        <p:spPr>
          <a:xfrm>
            <a:off x="1923613" y="5418663"/>
            <a:ext cx="610145" cy="610145"/>
          </a:xfrm>
          <a:custGeom>
            <a:avLst/>
            <a:gdLst/>
            <a:ahLst/>
            <a:cxnLst/>
            <a:rect l="l" t="t" r="r" b="b"/>
            <a:pathLst>
              <a:path w="610145" h="610145">
                <a:moveTo>
                  <a:pt x="305072" y="0"/>
                </a:moveTo>
                <a:lnTo>
                  <a:pt x="305072" y="0"/>
                </a:lnTo>
                <a:cubicBezTo>
                  <a:pt x="473446" y="0"/>
                  <a:pt x="610145" y="136698"/>
                  <a:pt x="610145" y="305072"/>
                </a:cubicBezTo>
                <a:lnTo>
                  <a:pt x="610145" y="305072"/>
                </a:lnTo>
                <a:cubicBezTo>
                  <a:pt x="610145" y="473446"/>
                  <a:pt x="473446" y="610145"/>
                  <a:pt x="305072" y="610145"/>
                </a:cubicBezTo>
                <a:lnTo>
                  <a:pt x="305072" y="610145"/>
                </a:lnTo>
                <a:cubicBezTo>
                  <a:pt x="136698" y="610145"/>
                  <a:pt x="0" y="473446"/>
                  <a:pt x="0" y="305072"/>
                </a:cubicBezTo>
                <a:lnTo>
                  <a:pt x="0" y="305072"/>
                </a:lnTo>
                <a:cubicBezTo>
                  <a:pt x="0" y="136698"/>
                  <a:pt x="136698" y="0"/>
                  <a:pt x="305072" y="0"/>
                </a:cubicBezTo>
                <a:close/>
              </a:path>
            </a:pathLst>
          </a:custGeom>
          <a:solidFill>
            <a:srgbClr val="4A6D8C"/>
          </a:solidFill>
          <a:ln/>
        </p:spPr>
      </p:sp>
      <p:sp>
        <p:nvSpPr>
          <p:cNvPr id="18" name="Text 16"/>
          <p:cNvSpPr/>
          <p:nvPr/>
        </p:nvSpPr>
        <p:spPr>
          <a:xfrm>
            <a:off x="2111900" y="5549408"/>
            <a:ext cx="228804" cy="348654"/>
          </a:xfrm>
          <a:prstGeom prst="rect">
            <a:avLst/>
          </a:prstGeom>
          <a:noFill/>
          <a:ln/>
        </p:spPr>
        <p:txBody>
          <a:bodyPr wrap="square" lIns="0" tIns="0" rIns="0" bIns="0" rtlCol="0" anchor="ctr"/>
          <a:lstStyle/>
          <a:p>
            <a:pPr algn="ctr">
              <a:lnSpc>
                <a:spcPct val="110000"/>
              </a:lnSpc>
            </a:pPr>
            <a:r>
              <a:rPr lang="en-US" sz="2059" b="1" dirty="0">
                <a:solidFill>
                  <a:srgbClr val="E1E3E6"/>
                </a:solidFill>
                <a:latin typeface="MiSans" pitchFamily="34" charset="0"/>
                <a:ea typeface="MiSans" pitchFamily="34" charset="-122"/>
                <a:cs typeface="MiSans" pitchFamily="34" charset="-120"/>
              </a:rPr>
              <a:t>1</a:t>
            </a:r>
            <a:endParaRPr lang="en-US" sz="1600" dirty="0"/>
          </a:p>
        </p:txBody>
      </p:sp>
      <p:sp>
        <p:nvSpPr>
          <p:cNvPr id="19" name="Text 17"/>
          <p:cNvSpPr/>
          <p:nvPr/>
        </p:nvSpPr>
        <p:spPr>
          <a:xfrm>
            <a:off x="844397" y="6159553"/>
            <a:ext cx="2767442" cy="305072"/>
          </a:xfrm>
          <a:prstGeom prst="rect">
            <a:avLst/>
          </a:prstGeom>
          <a:noFill/>
          <a:ln/>
        </p:spPr>
        <p:txBody>
          <a:bodyPr wrap="square" lIns="0" tIns="0" rIns="0" bIns="0" rtlCol="0" anchor="ctr"/>
          <a:lstStyle/>
          <a:p>
            <a:pPr algn="ctr">
              <a:lnSpc>
                <a:spcPct val="130000"/>
              </a:lnSpc>
            </a:pPr>
            <a:r>
              <a:rPr lang="en-US" sz="1544" b="1" dirty="0">
                <a:solidFill>
                  <a:srgbClr val="E1E3E6"/>
                </a:solidFill>
                <a:latin typeface="MiSans" pitchFamily="34" charset="0"/>
                <a:ea typeface="MiSans" pitchFamily="34" charset="-122"/>
                <a:cs typeface="MiSans" pitchFamily="34" charset="-120"/>
              </a:rPr>
              <a:t>分析访问序列</a:t>
            </a:r>
            <a:endParaRPr lang="en-US" sz="1600" dirty="0"/>
          </a:p>
        </p:txBody>
      </p:sp>
      <p:sp>
        <p:nvSpPr>
          <p:cNvPr id="20" name="Text 18"/>
          <p:cNvSpPr/>
          <p:nvPr/>
        </p:nvSpPr>
        <p:spPr>
          <a:xfrm>
            <a:off x="855292" y="6508207"/>
            <a:ext cx="2745651" cy="435818"/>
          </a:xfrm>
          <a:prstGeom prst="rect">
            <a:avLst/>
          </a:prstGeom>
          <a:noFill/>
          <a:ln/>
        </p:spPr>
        <p:txBody>
          <a:bodyPr wrap="square" lIns="0" tIns="0" rIns="0" bIns="0" rtlCol="0" anchor="ctr"/>
          <a:lstStyle/>
          <a:p>
            <a:pPr algn="ctr">
              <a:lnSpc>
                <a:spcPct val="120000"/>
              </a:lnSpc>
            </a:pPr>
            <a:r>
              <a:rPr lang="en-US" sz="1201" dirty="0">
                <a:solidFill>
                  <a:srgbClr val="788A9C"/>
                </a:solidFill>
                <a:latin typeface="MiSans" pitchFamily="34" charset="0"/>
                <a:ea typeface="MiSans" pitchFamily="34" charset="-122"/>
                <a:cs typeface="MiSans" pitchFamily="34" charset="-120"/>
              </a:rPr>
              <a:t>按时间排序用户历史签到记录，构建访问序列</a:t>
            </a:r>
            <a:endParaRPr lang="en-US" sz="1600" dirty="0"/>
          </a:p>
        </p:txBody>
      </p:sp>
      <p:sp>
        <p:nvSpPr>
          <p:cNvPr id="21" name="Shape 19"/>
          <p:cNvSpPr/>
          <p:nvPr/>
        </p:nvSpPr>
        <p:spPr>
          <a:xfrm>
            <a:off x="3749167" y="5418663"/>
            <a:ext cx="21791" cy="1525362"/>
          </a:xfrm>
          <a:custGeom>
            <a:avLst/>
            <a:gdLst/>
            <a:ahLst/>
            <a:cxnLst/>
            <a:rect l="l" t="t" r="r" b="b"/>
            <a:pathLst>
              <a:path w="21791" h="1525362">
                <a:moveTo>
                  <a:pt x="0" y="0"/>
                </a:moveTo>
                <a:lnTo>
                  <a:pt x="21791" y="0"/>
                </a:lnTo>
                <a:lnTo>
                  <a:pt x="21791" y="1525362"/>
                </a:lnTo>
                <a:lnTo>
                  <a:pt x="0" y="1525362"/>
                </a:lnTo>
                <a:lnTo>
                  <a:pt x="0" y="0"/>
                </a:lnTo>
                <a:close/>
              </a:path>
            </a:pathLst>
          </a:custGeom>
          <a:solidFill>
            <a:srgbClr val="C8A97E"/>
          </a:solidFill>
          <a:ln/>
        </p:spPr>
      </p:sp>
      <p:sp>
        <p:nvSpPr>
          <p:cNvPr id="22" name="Shape 20"/>
          <p:cNvSpPr/>
          <p:nvPr/>
        </p:nvSpPr>
        <p:spPr>
          <a:xfrm>
            <a:off x="4920995" y="5418663"/>
            <a:ext cx="610145" cy="610145"/>
          </a:xfrm>
          <a:custGeom>
            <a:avLst/>
            <a:gdLst/>
            <a:ahLst/>
            <a:cxnLst/>
            <a:rect l="l" t="t" r="r" b="b"/>
            <a:pathLst>
              <a:path w="610145" h="610145">
                <a:moveTo>
                  <a:pt x="305072" y="0"/>
                </a:moveTo>
                <a:lnTo>
                  <a:pt x="305072" y="0"/>
                </a:lnTo>
                <a:cubicBezTo>
                  <a:pt x="473446" y="0"/>
                  <a:pt x="610145" y="136698"/>
                  <a:pt x="610145" y="305072"/>
                </a:cubicBezTo>
                <a:lnTo>
                  <a:pt x="610145" y="305072"/>
                </a:lnTo>
                <a:cubicBezTo>
                  <a:pt x="610145" y="473446"/>
                  <a:pt x="473446" y="610145"/>
                  <a:pt x="305072" y="610145"/>
                </a:cubicBezTo>
                <a:lnTo>
                  <a:pt x="305072" y="610145"/>
                </a:lnTo>
                <a:cubicBezTo>
                  <a:pt x="136698" y="610145"/>
                  <a:pt x="0" y="473446"/>
                  <a:pt x="0" y="305072"/>
                </a:cubicBezTo>
                <a:lnTo>
                  <a:pt x="0" y="305072"/>
                </a:lnTo>
                <a:cubicBezTo>
                  <a:pt x="0" y="136698"/>
                  <a:pt x="136698" y="0"/>
                  <a:pt x="305072" y="0"/>
                </a:cubicBezTo>
                <a:close/>
              </a:path>
            </a:pathLst>
          </a:custGeom>
          <a:solidFill>
            <a:srgbClr val="C8A97E"/>
          </a:solidFill>
          <a:ln/>
        </p:spPr>
      </p:sp>
      <p:sp>
        <p:nvSpPr>
          <p:cNvPr id="23" name="Text 21"/>
          <p:cNvSpPr/>
          <p:nvPr/>
        </p:nvSpPr>
        <p:spPr>
          <a:xfrm>
            <a:off x="5087150" y="5549408"/>
            <a:ext cx="272386" cy="348654"/>
          </a:xfrm>
          <a:prstGeom prst="rect">
            <a:avLst/>
          </a:prstGeom>
          <a:noFill/>
          <a:ln/>
        </p:spPr>
        <p:txBody>
          <a:bodyPr wrap="square" lIns="0" tIns="0" rIns="0" bIns="0" rtlCol="0" anchor="ctr"/>
          <a:lstStyle/>
          <a:p>
            <a:pPr algn="ctr">
              <a:lnSpc>
                <a:spcPct val="110000"/>
              </a:lnSpc>
            </a:pPr>
            <a:r>
              <a:rPr lang="en-US" sz="2059" b="1" dirty="0">
                <a:solidFill>
                  <a:srgbClr val="1A1D21"/>
                </a:solidFill>
                <a:latin typeface="MiSans" pitchFamily="34" charset="0"/>
                <a:ea typeface="MiSans" pitchFamily="34" charset="-122"/>
                <a:cs typeface="MiSans" pitchFamily="34" charset="-120"/>
              </a:rPr>
              <a:t>2</a:t>
            </a:r>
            <a:endParaRPr lang="en-US" sz="1600" dirty="0"/>
          </a:p>
        </p:txBody>
      </p:sp>
      <p:sp>
        <p:nvSpPr>
          <p:cNvPr id="24" name="Text 22"/>
          <p:cNvSpPr/>
          <p:nvPr/>
        </p:nvSpPr>
        <p:spPr>
          <a:xfrm>
            <a:off x="3841779" y="6159553"/>
            <a:ext cx="2767442" cy="305072"/>
          </a:xfrm>
          <a:prstGeom prst="rect">
            <a:avLst/>
          </a:prstGeom>
          <a:noFill/>
          <a:ln/>
        </p:spPr>
        <p:txBody>
          <a:bodyPr wrap="square" lIns="0" tIns="0" rIns="0" bIns="0" rtlCol="0" anchor="ctr"/>
          <a:lstStyle/>
          <a:p>
            <a:pPr algn="ctr">
              <a:lnSpc>
                <a:spcPct val="130000"/>
              </a:lnSpc>
            </a:pPr>
            <a:r>
              <a:rPr lang="en-US" sz="1544" b="1" dirty="0">
                <a:solidFill>
                  <a:srgbClr val="E1E3E6"/>
                </a:solidFill>
                <a:latin typeface="MiSans" pitchFamily="34" charset="0"/>
                <a:ea typeface="MiSans" pitchFamily="34" charset="-122"/>
                <a:cs typeface="MiSans" pitchFamily="34" charset="-120"/>
              </a:rPr>
              <a:t>构建转移矩阵</a:t>
            </a:r>
            <a:endParaRPr lang="en-US" sz="1600" dirty="0"/>
          </a:p>
        </p:txBody>
      </p:sp>
      <p:sp>
        <p:nvSpPr>
          <p:cNvPr id="25" name="Text 23"/>
          <p:cNvSpPr/>
          <p:nvPr/>
        </p:nvSpPr>
        <p:spPr>
          <a:xfrm>
            <a:off x="3852674" y="6508207"/>
            <a:ext cx="2745651" cy="435818"/>
          </a:xfrm>
          <a:prstGeom prst="rect">
            <a:avLst/>
          </a:prstGeom>
          <a:noFill/>
          <a:ln/>
        </p:spPr>
        <p:txBody>
          <a:bodyPr wrap="square" lIns="0" tIns="0" rIns="0" bIns="0" rtlCol="0" anchor="ctr"/>
          <a:lstStyle/>
          <a:p>
            <a:pPr algn="ctr">
              <a:lnSpc>
                <a:spcPct val="120000"/>
              </a:lnSpc>
            </a:pPr>
            <a:r>
              <a:rPr lang="en-US" sz="1201" dirty="0">
                <a:solidFill>
                  <a:srgbClr val="788A9C"/>
                </a:solidFill>
                <a:latin typeface="MiSans" pitchFamily="34" charset="0"/>
                <a:ea typeface="MiSans" pitchFamily="34" charset="-122"/>
                <a:cs typeface="MiSans" pitchFamily="34" charset="-120"/>
              </a:rPr>
              <a:t>统计地点间的转移频率，构建状态转移矩阵</a:t>
            </a:r>
            <a:endParaRPr lang="en-US" sz="1600" dirty="0"/>
          </a:p>
        </p:txBody>
      </p:sp>
      <p:sp>
        <p:nvSpPr>
          <p:cNvPr id="26" name="Shape 24"/>
          <p:cNvSpPr/>
          <p:nvPr/>
        </p:nvSpPr>
        <p:spPr>
          <a:xfrm>
            <a:off x="6746549" y="5418663"/>
            <a:ext cx="21791" cy="1525362"/>
          </a:xfrm>
          <a:custGeom>
            <a:avLst/>
            <a:gdLst/>
            <a:ahLst/>
            <a:cxnLst/>
            <a:rect l="l" t="t" r="r" b="b"/>
            <a:pathLst>
              <a:path w="21791" h="1525362">
                <a:moveTo>
                  <a:pt x="0" y="0"/>
                </a:moveTo>
                <a:lnTo>
                  <a:pt x="21791" y="0"/>
                </a:lnTo>
                <a:lnTo>
                  <a:pt x="21791" y="1525362"/>
                </a:lnTo>
                <a:lnTo>
                  <a:pt x="0" y="1525362"/>
                </a:lnTo>
                <a:lnTo>
                  <a:pt x="0" y="0"/>
                </a:lnTo>
                <a:close/>
              </a:path>
            </a:pathLst>
          </a:custGeom>
          <a:solidFill>
            <a:srgbClr val="4A6D8C"/>
          </a:solidFill>
          <a:ln/>
        </p:spPr>
      </p:sp>
      <p:sp>
        <p:nvSpPr>
          <p:cNvPr id="27" name="Shape 25"/>
          <p:cNvSpPr/>
          <p:nvPr/>
        </p:nvSpPr>
        <p:spPr>
          <a:xfrm>
            <a:off x="7918376" y="5418663"/>
            <a:ext cx="610145" cy="610145"/>
          </a:xfrm>
          <a:custGeom>
            <a:avLst/>
            <a:gdLst/>
            <a:ahLst/>
            <a:cxnLst/>
            <a:rect l="l" t="t" r="r" b="b"/>
            <a:pathLst>
              <a:path w="610145" h="610145">
                <a:moveTo>
                  <a:pt x="305072" y="0"/>
                </a:moveTo>
                <a:lnTo>
                  <a:pt x="305072" y="0"/>
                </a:lnTo>
                <a:cubicBezTo>
                  <a:pt x="473446" y="0"/>
                  <a:pt x="610145" y="136698"/>
                  <a:pt x="610145" y="305072"/>
                </a:cubicBezTo>
                <a:lnTo>
                  <a:pt x="610145" y="305072"/>
                </a:lnTo>
                <a:cubicBezTo>
                  <a:pt x="610145" y="473446"/>
                  <a:pt x="473446" y="610145"/>
                  <a:pt x="305072" y="610145"/>
                </a:cubicBezTo>
                <a:lnTo>
                  <a:pt x="305072" y="610145"/>
                </a:lnTo>
                <a:cubicBezTo>
                  <a:pt x="136698" y="610145"/>
                  <a:pt x="0" y="473446"/>
                  <a:pt x="0" y="305072"/>
                </a:cubicBezTo>
                <a:lnTo>
                  <a:pt x="0" y="305072"/>
                </a:lnTo>
                <a:cubicBezTo>
                  <a:pt x="0" y="136698"/>
                  <a:pt x="136698" y="0"/>
                  <a:pt x="305072" y="0"/>
                </a:cubicBezTo>
                <a:close/>
              </a:path>
            </a:pathLst>
          </a:custGeom>
          <a:solidFill>
            <a:srgbClr val="4A6D8C"/>
          </a:solidFill>
          <a:ln/>
        </p:spPr>
      </p:sp>
      <p:sp>
        <p:nvSpPr>
          <p:cNvPr id="28" name="Text 26"/>
          <p:cNvSpPr/>
          <p:nvPr/>
        </p:nvSpPr>
        <p:spPr>
          <a:xfrm>
            <a:off x="8081127" y="5549408"/>
            <a:ext cx="283282" cy="348654"/>
          </a:xfrm>
          <a:prstGeom prst="rect">
            <a:avLst/>
          </a:prstGeom>
          <a:noFill/>
          <a:ln/>
        </p:spPr>
        <p:txBody>
          <a:bodyPr wrap="square" lIns="0" tIns="0" rIns="0" bIns="0" rtlCol="0" anchor="ctr"/>
          <a:lstStyle/>
          <a:p>
            <a:pPr algn="ctr">
              <a:lnSpc>
                <a:spcPct val="110000"/>
              </a:lnSpc>
            </a:pPr>
            <a:r>
              <a:rPr lang="en-US" sz="2059" b="1" dirty="0">
                <a:solidFill>
                  <a:srgbClr val="E1E3E6"/>
                </a:solidFill>
                <a:latin typeface="MiSans" pitchFamily="34" charset="0"/>
                <a:ea typeface="MiSans" pitchFamily="34" charset="-122"/>
                <a:cs typeface="MiSans" pitchFamily="34" charset="-120"/>
              </a:rPr>
              <a:t>3</a:t>
            </a:r>
            <a:endParaRPr lang="en-US" sz="1600" dirty="0"/>
          </a:p>
        </p:txBody>
      </p:sp>
      <p:sp>
        <p:nvSpPr>
          <p:cNvPr id="29" name="Text 27"/>
          <p:cNvSpPr/>
          <p:nvPr/>
        </p:nvSpPr>
        <p:spPr>
          <a:xfrm>
            <a:off x="6839160" y="6159553"/>
            <a:ext cx="2767442" cy="305072"/>
          </a:xfrm>
          <a:prstGeom prst="rect">
            <a:avLst/>
          </a:prstGeom>
          <a:noFill/>
          <a:ln/>
        </p:spPr>
        <p:txBody>
          <a:bodyPr wrap="square" lIns="0" tIns="0" rIns="0" bIns="0" rtlCol="0" anchor="ctr"/>
          <a:lstStyle/>
          <a:p>
            <a:pPr algn="ctr">
              <a:lnSpc>
                <a:spcPct val="130000"/>
              </a:lnSpc>
            </a:pPr>
            <a:r>
              <a:rPr lang="en-US" sz="1544" b="1" dirty="0">
                <a:solidFill>
                  <a:srgbClr val="E1E3E6"/>
                </a:solidFill>
                <a:latin typeface="MiSans" pitchFamily="34" charset="0"/>
                <a:ea typeface="MiSans" pitchFamily="34" charset="-122"/>
                <a:cs typeface="MiSans" pitchFamily="34" charset="-120"/>
              </a:rPr>
              <a:t>预测下一地点</a:t>
            </a:r>
            <a:endParaRPr lang="en-US" sz="1600" dirty="0"/>
          </a:p>
        </p:txBody>
      </p:sp>
      <p:sp>
        <p:nvSpPr>
          <p:cNvPr id="30" name="Text 28"/>
          <p:cNvSpPr/>
          <p:nvPr/>
        </p:nvSpPr>
        <p:spPr>
          <a:xfrm>
            <a:off x="6850056" y="6508207"/>
            <a:ext cx="2745651" cy="435818"/>
          </a:xfrm>
          <a:prstGeom prst="rect">
            <a:avLst/>
          </a:prstGeom>
          <a:noFill/>
          <a:ln/>
        </p:spPr>
        <p:txBody>
          <a:bodyPr wrap="square" lIns="0" tIns="0" rIns="0" bIns="0" rtlCol="0" anchor="ctr"/>
          <a:lstStyle/>
          <a:p>
            <a:pPr algn="ctr">
              <a:lnSpc>
                <a:spcPct val="120000"/>
              </a:lnSpc>
            </a:pPr>
            <a:r>
              <a:rPr lang="en-US" sz="1201" dirty="0">
                <a:solidFill>
                  <a:srgbClr val="788A9C"/>
                </a:solidFill>
                <a:latin typeface="MiSans" pitchFamily="34" charset="0"/>
                <a:ea typeface="MiSans" pitchFamily="34" charset="-122"/>
                <a:cs typeface="MiSans" pitchFamily="34" charset="-120"/>
              </a:rPr>
              <a:t>基于最后访问地点，选择概率最高的下一地点</a:t>
            </a:r>
            <a:endParaRPr lang="en-US" sz="1600" dirty="0"/>
          </a:p>
        </p:txBody>
      </p:sp>
      <p:sp>
        <p:nvSpPr>
          <p:cNvPr id="31" name="Shape 29"/>
          <p:cNvSpPr/>
          <p:nvPr/>
        </p:nvSpPr>
        <p:spPr>
          <a:xfrm>
            <a:off x="457609" y="7379843"/>
            <a:ext cx="43582" cy="1481780"/>
          </a:xfrm>
          <a:custGeom>
            <a:avLst/>
            <a:gdLst/>
            <a:ahLst/>
            <a:cxnLst/>
            <a:rect l="l" t="t" r="r" b="b"/>
            <a:pathLst>
              <a:path w="43582" h="1481780">
                <a:moveTo>
                  <a:pt x="0" y="0"/>
                </a:moveTo>
                <a:lnTo>
                  <a:pt x="43582" y="0"/>
                </a:lnTo>
                <a:lnTo>
                  <a:pt x="43582" y="1481780"/>
                </a:lnTo>
                <a:lnTo>
                  <a:pt x="0" y="1481780"/>
                </a:lnTo>
                <a:lnTo>
                  <a:pt x="0" y="0"/>
                </a:lnTo>
                <a:close/>
              </a:path>
            </a:pathLst>
          </a:custGeom>
          <a:solidFill>
            <a:srgbClr val="4A6D8C"/>
          </a:solidFill>
          <a:ln/>
        </p:spPr>
      </p:sp>
      <p:sp>
        <p:nvSpPr>
          <p:cNvPr id="32" name="Text 30"/>
          <p:cNvSpPr/>
          <p:nvPr/>
        </p:nvSpPr>
        <p:spPr>
          <a:xfrm>
            <a:off x="740890" y="7554170"/>
            <a:ext cx="8945158" cy="348654"/>
          </a:xfrm>
          <a:prstGeom prst="rect">
            <a:avLst/>
          </a:prstGeom>
          <a:noFill/>
          <a:ln/>
        </p:spPr>
        <p:txBody>
          <a:bodyPr wrap="square" lIns="0" tIns="0" rIns="0" bIns="0" rtlCol="0" anchor="ctr"/>
          <a:lstStyle/>
          <a:p>
            <a:pPr>
              <a:lnSpc>
                <a:spcPct val="110000"/>
              </a:lnSpc>
            </a:pPr>
            <a:r>
              <a:rPr lang="en-US" sz="2059" b="1" dirty="0">
                <a:solidFill>
                  <a:srgbClr val="C8A97E"/>
                </a:solidFill>
                <a:latin typeface="MiSans" pitchFamily="34" charset="0"/>
                <a:ea typeface="MiSans" pitchFamily="34" charset="-122"/>
                <a:cs typeface="MiSans" pitchFamily="34" charset="-120"/>
              </a:rPr>
              <a:t>应用场景</a:t>
            </a:r>
            <a:endParaRPr lang="en-US" sz="1600" dirty="0"/>
          </a:p>
        </p:txBody>
      </p:sp>
      <p:sp>
        <p:nvSpPr>
          <p:cNvPr id="33" name="Text 31"/>
          <p:cNvSpPr/>
          <p:nvPr/>
        </p:nvSpPr>
        <p:spPr>
          <a:xfrm>
            <a:off x="740890" y="8033569"/>
            <a:ext cx="4434445" cy="261491"/>
          </a:xfrm>
          <a:prstGeom prst="rect">
            <a:avLst/>
          </a:prstGeom>
          <a:noFill/>
          <a:ln/>
        </p:spPr>
        <p:txBody>
          <a:bodyPr wrap="square" lIns="0" tIns="0" rIns="0" bIns="0" rtlCol="0" anchor="ctr"/>
          <a:lstStyle/>
          <a:p>
            <a:pPr>
              <a:lnSpc>
                <a:spcPct val="130000"/>
              </a:lnSpc>
            </a:pPr>
            <a:r>
              <a:rPr lang="en-US" sz="1373" dirty="0">
                <a:solidFill>
                  <a:srgbClr val="E1E3E6"/>
                </a:solidFill>
                <a:latin typeface="MiSans" pitchFamily="34" charset="0"/>
                <a:ea typeface="MiSans" pitchFamily="34" charset="-122"/>
                <a:cs typeface="MiSans" pitchFamily="34" charset="-120"/>
              </a:rPr>
              <a:t>• </a:t>
            </a:r>
            <a:r>
              <a:rPr lang="en-US" sz="1373" b="1" dirty="0">
                <a:solidFill>
                  <a:srgbClr val="C8A97E"/>
                </a:solidFill>
                <a:latin typeface="MiSans" pitchFamily="34" charset="0"/>
                <a:ea typeface="MiSans" pitchFamily="34" charset="-122"/>
                <a:cs typeface="MiSans" pitchFamily="34" charset="-120"/>
              </a:rPr>
              <a:t>实时推荐</a:t>
            </a:r>
            <a:r>
              <a:rPr lang="en-US" sz="1373" dirty="0">
                <a:solidFill>
                  <a:srgbClr val="E1E3E6"/>
                </a:solidFill>
                <a:latin typeface="MiSans" pitchFamily="34" charset="0"/>
                <a:ea typeface="MiSans" pitchFamily="34" charset="-122"/>
                <a:cs typeface="MiSans" pitchFamily="34" charset="-120"/>
              </a:rPr>
              <a:t>：基于当前位置预测下一地点</a:t>
            </a:r>
            <a:endParaRPr lang="en-US" sz="1600" dirty="0"/>
          </a:p>
        </p:txBody>
      </p:sp>
      <p:sp>
        <p:nvSpPr>
          <p:cNvPr id="34" name="Text 32"/>
          <p:cNvSpPr/>
          <p:nvPr/>
        </p:nvSpPr>
        <p:spPr>
          <a:xfrm>
            <a:off x="5215172" y="8033569"/>
            <a:ext cx="4434445" cy="261491"/>
          </a:xfrm>
          <a:prstGeom prst="rect">
            <a:avLst/>
          </a:prstGeom>
          <a:noFill/>
          <a:ln/>
        </p:spPr>
        <p:txBody>
          <a:bodyPr wrap="square" lIns="0" tIns="0" rIns="0" bIns="0" rtlCol="0" anchor="ctr"/>
          <a:lstStyle/>
          <a:p>
            <a:pPr>
              <a:lnSpc>
                <a:spcPct val="130000"/>
              </a:lnSpc>
            </a:pPr>
            <a:r>
              <a:rPr lang="en-US" sz="1373" dirty="0">
                <a:solidFill>
                  <a:srgbClr val="E1E3E6"/>
                </a:solidFill>
                <a:latin typeface="MiSans" pitchFamily="34" charset="0"/>
                <a:ea typeface="MiSans" pitchFamily="34" charset="-122"/>
                <a:cs typeface="MiSans" pitchFamily="34" charset="-120"/>
              </a:rPr>
              <a:t>• </a:t>
            </a:r>
            <a:r>
              <a:rPr lang="en-US" sz="1373" b="1" dirty="0">
                <a:solidFill>
                  <a:srgbClr val="C8A97E"/>
                </a:solidFill>
                <a:latin typeface="MiSans" pitchFamily="34" charset="0"/>
                <a:ea typeface="MiSans" pitchFamily="34" charset="-122"/>
                <a:cs typeface="MiSans" pitchFamily="34" charset="-120"/>
              </a:rPr>
              <a:t>路径规划</a:t>
            </a:r>
            <a:r>
              <a:rPr lang="en-US" sz="1373" dirty="0">
                <a:solidFill>
                  <a:srgbClr val="E1E3E6"/>
                </a:solidFill>
                <a:latin typeface="MiSans" pitchFamily="34" charset="0"/>
                <a:ea typeface="MiSans" pitchFamily="34" charset="-122"/>
                <a:cs typeface="MiSans" pitchFamily="34" charset="-120"/>
              </a:rPr>
              <a:t>：预测用户移动轨迹</a:t>
            </a:r>
            <a:endParaRPr lang="en-US" sz="1600" dirty="0"/>
          </a:p>
        </p:txBody>
      </p:sp>
      <p:sp>
        <p:nvSpPr>
          <p:cNvPr id="35" name="Text 33"/>
          <p:cNvSpPr/>
          <p:nvPr/>
        </p:nvSpPr>
        <p:spPr>
          <a:xfrm>
            <a:off x="740890" y="8425805"/>
            <a:ext cx="4434445" cy="261491"/>
          </a:xfrm>
          <a:prstGeom prst="rect">
            <a:avLst/>
          </a:prstGeom>
          <a:noFill/>
          <a:ln/>
        </p:spPr>
        <p:txBody>
          <a:bodyPr wrap="square" lIns="0" tIns="0" rIns="0" bIns="0" rtlCol="0" anchor="ctr"/>
          <a:lstStyle/>
          <a:p>
            <a:pPr>
              <a:lnSpc>
                <a:spcPct val="130000"/>
              </a:lnSpc>
            </a:pPr>
            <a:r>
              <a:rPr lang="en-US" sz="1373" dirty="0">
                <a:solidFill>
                  <a:srgbClr val="E1E3E6"/>
                </a:solidFill>
                <a:latin typeface="MiSans" pitchFamily="34" charset="0"/>
                <a:ea typeface="MiSans" pitchFamily="34" charset="-122"/>
                <a:cs typeface="MiSans" pitchFamily="34" charset="-120"/>
              </a:rPr>
              <a:t>• </a:t>
            </a:r>
            <a:r>
              <a:rPr lang="en-US" sz="1373" b="1" dirty="0">
                <a:solidFill>
                  <a:srgbClr val="C8A97E"/>
                </a:solidFill>
                <a:latin typeface="MiSans" pitchFamily="34" charset="0"/>
                <a:ea typeface="MiSans" pitchFamily="34" charset="-122"/>
                <a:cs typeface="MiSans" pitchFamily="34" charset="-120"/>
              </a:rPr>
              <a:t>旅游推荐</a:t>
            </a:r>
            <a:r>
              <a:rPr lang="en-US" sz="1373" dirty="0">
                <a:solidFill>
                  <a:srgbClr val="E1E3E6"/>
                </a:solidFill>
                <a:latin typeface="MiSans" pitchFamily="34" charset="0"/>
                <a:ea typeface="MiSans" pitchFamily="34" charset="-122"/>
                <a:cs typeface="MiSans" pitchFamily="34" charset="-120"/>
              </a:rPr>
              <a:t>：基于访问序列推荐景点</a:t>
            </a:r>
            <a:endParaRPr lang="en-US" sz="1600" dirty="0"/>
          </a:p>
        </p:txBody>
      </p:sp>
      <p:sp>
        <p:nvSpPr>
          <p:cNvPr id="36" name="Text 34"/>
          <p:cNvSpPr/>
          <p:nvPr/>
        </p:nvSpPr>
        <p:spPr>
          <a:xfrm>
            <a:off x="5215172" y="8425805"/>
            <a:ext cx="4434445" cy="261491"/>
          </a:xfrm>
          <a:prstGeom prst="rect">
            <a:avLst/>
          </a:prstGeom>
          <a:noFill/>
          <a:ln/>
        </p:spPr>
        <p:txBody>
          <a:bodyPr wrap="square" lIns="0" tIns="0" rIns="0" bIns="0" rtlCol="0" anchor="ctr"/>
          <a:lstStyle/>
          <a:p>
            <a:pPr>
              <a:lnSpc>
                <a:spcPct val="130000"/>
              </a:lnSpc>
            </a:pPr>
            <a:r>
              <a:rPr lang="en-US" sz="1373" dirty="0">
                <a:solidFill>
                  <a:srgbClr val="E1E3E6"/>
                </a:solidFill>
                <a:latin typeface="MiSans" pitchFamily="34" charset="0"/>
                <a:ea typeface="MiSans" pitchFamily="34" charset="-122"/>
                <a:cs typeface="MiSans" pitchFamily="34" charset="-120"/>
              </a:rPr>
              <a:t>• </a:t>
            </a:r>
            <a:r>
              <a:rPr lang="en-US" sz="1373" b="1" dirty="0">
                <a:solidFill>
                  <a:srgbClr val="C8A97E"/>
                </a:solidFill>
                <a:latin typeface="MiSans" pitchFamily="34" charset="0"/>
                <a:ea typeface="MiSans" pitchFamily="34" charset="-122"/>
                <a:cs typeface="MiSans" pitchFamily="34" charset="-120"/>
              </a:rPr>
              <a:t>商业分析</a:t>
            </a:r>
            <a:r>
              <a:rPr lang="en-US" sz="1373" dirty="0">
                <a:solidFill>
                  <a:srgbClr val="E1E3E6"/>
                </a:solidFill>
                <a:latin typeface="MiSans" pitchFamily="34" charset="0"/>
                <a:ea typeface="MiSans" pitchFamily="34" charset="-122"/>
                <a:cs typeface="MiSans" pitchFamily="34" charset="-120"/>
              </a:rPr>
              <a:t>：理解用户移动模式</a:t>
            </a:r>
            <a:endParaRPr lang="en-US" sz="1600" dirty="0"/>
          </a:p>
        </p:txBody>
      </p:sp>
      <p:sp>
        <p:nvSpPr>
          <p:cNvPr id="37" name="Shape 35"/>
          <p:cNvSpPr/>
          <p:nvPr/>
        </p:nvSpPr>
        <p:spPr>
          <a:xfrm>
            <a:off x="9842103" y="1656107"/>
            <a:ext cx="43582" cy="3987732"/>
          </a:xfrm>
          <a:custGeom>
            <a:avLst/>
            <a:gdLst/>
            <a:ahLst/>
            <a:cxnLst/>
            <a:rect l="l" t="t" r="r" b="b"/>
            <a:pathLst>
              <a:path w="43582" h="3987732">
                <a:moveTo>
                  <a:pt x="0" y="0"/>
                </a:moveTo>
                <a:lnTo>
                  <a:pt x="43582" y="0"/>
                </a:lnTo>
                <a:lnTo>
                  <a:pt x="43582" y="3987732"/>
                </a:lnTo>
                <a:lnTo>
                  <a:pt x="0" y="3987732"/>
                </a:lnTo>
                <a:lnTo>
                  <a:pt x="0" y="0"/>
                </a:lnTo>
                <a:close/>
              </a:path>
            </a:pathLst>
          </a:custGeom>
          <a:solidFill>
            <a:srgbClr val="C8A97E"/>
          </a:solidFill>
          <a:ln/>
        </p:spPr>
      </p:sp>
      <p:sp>
        <p:nvSpPr>
          <p:cNvPr id="38" name="Text 36"/>
          <p:cNvSpPr/>
          <p:nvPr/>
        </p:nvSpPr>
        <p:spPr>
          <a:xfrm>
            <a:off x="10125384" y="1656107"/>
            <a:ext cx="5818166" cy="348654"/>
          </a:xfrm>
          <a:prstGeom prst="rect">
            <a:avLst/>
          </a:prstGeom>
          <a:noFill/>
          <a:ln/>
        </p:spPr>
        <p:txBody>
          <a:bodyPr wrap="square" lIns="0" tIns="0" rIns="0" bIns="0" rtlCol="0" anchor="ctr"/>
          <a:lstStyle/>
          <a:p>
            <a:pPr>
              <a:lnSpc>
                <a:spcPct val="110000"/>
              </a:lnSpc>
            </a:pPr>
            <a:r>
              <a:rPr lang="en-US" sz="2059" b="1" dirty="0">
                <a:solidFill>
                  <a:srgbClr val="C8A97E"/>
                </a:solidFill>
                <a:latin typeface="MiSans" pitchFamily="34" charset="0"/>
                <a:ea typeface="MiSans" pitchFamily="34" charset="-122"/>
                <a:cs typeface="MiSans" pitchFamily="34" charset="-120"/>
              </a:rPr>
              <a:t>模型特点</a:t>
            </a:r>
            <a:endParaRPr lang="en-US" sz="1600" dirty="0"/>
          </a:p>
        </p:txBody>
      </p:sp>
      <p:sp>
        <p:nvSpPr>
          <p:cNvPr id="39" name="Shape 37"/>
          <p:cNvSpPr/>
          <p:nvPr/>
        </p:nvSpPr>
        <p:spPr>
          <a:xfrm>
            <a:off x="10125384" y="2967192"/>
            <a:ext cx="5687421" cy="7264"/>
          </a:xfrm>
          <a:custGeom>
            <a:avLst/>
            <a:gdLst/>
            <a:ahLst/>
            <a:cxnLst/>
            <a:rect l="l" t="t" r="r" b="b"/>
            <a:pathLst>
              <a:path w="5687421" h="7264">
                <a:moveTo>
                  <a:pt x="0" y="0"/>
                </a:moveTo>
                <a:lnTo>
                  <a:pt x="5687421" y="0"/>
                </a:lnTo>
                <a:lnTo>
                  <a:pt x="5687421" y="7264"/>
                </a:lnTo>
                <a:lnTo>
                  <a:pt x="0" y="7264"/>
                </a:lnTo>
                <a:lnTo>
                  <a:pt x="0" y="0"/>
                </a:lnTo>
                <a:close/>
              </a:path>
            </a:pathLst>
          </a:custGeom>
          <a:solidFill>
            <a:srgbClr val="788A9C">
              <a:alpha val="30196"/>
            </a:srgbClr>
          </a:solidFill>
          <a:ln/>
        </p:spPr>
      </p:sp>
      <p:sp>
        <p:nvSpPr>
          <p:cNvPr id="40" name="Text 38"/>
          <p:cNvSpPr/>
          <p:nvPr/>
        </p:nvSpPr>
        <p:spPr>
          <a:xfrm>
            <a:off x="10125384" y="2179088"/>
            <a:ext cx="5785480" cy="305072"/>
          </a:xfrm>
          <a:prstGeom prst="rect">
            <a:avLst/>
          </a:prstGeom>
          <a:noFill/>
          <a:ln/>
        </p:spPr>
        <p:txBody>
          <a:bodyPr wrap="square" lIns="0" tIns="0" rIns="0" bIns="0" rtlCol="0" anchor="ctr"/>
          <a:lstStyle/>
          <a:p>
            <a:pPr>
              <a:lnSpc>
                <a:spcPct val="130000"/>
              </a:lnSpc>
            </a:pPr>
            <a:r>
              <a:rPr lang="en-US" sz="1544" b="1" dirty="0">
                <a:solidFill>
                  <a:srgbClr val="E1E3E6"/>
                </a:solidFill>
                <a:latin typeface="MiSans" pitchFamily="34" charset="0"/>
                <a:ea typeface="MiSans" pitchFamily="34" charset="-122"/>
                <a:cs typeface="MiSans" pitchFamily="34" charset="-120"/>
              </a:rPr>
              <a:t>一阶马尔可夫假设</a:t>
            </a:r>
            <a:endParaRPr lang="en-US" sz="1600" dirty="0"/>
          </a:p>
        </p:txBody>
      </p:sp>
      <p:sp>
        <p:nvSpPr>
          <p:cNvPr id="41" name="Text 39"/>
          <p:cNvSpPr/>
          <p:nvPr/>
        </p:nvSpPr>
        <p:spPr>
          <a:xfrm>
            <a:off x="10125384" y="2571324"/>
            <a:ext cx="5774584" cy="261491"/>
          </a:xfrm>
          <a:prstGeom prst="rect">
            <a:avLst/>
          </a:prstGeom>
          <a:noFill/>
          <a:ln/>
        </p:spPr>
        <p:txBody>
          <a:bodyPr wrap="square" lIns="0" tIns="0" rIns="0" bIns="0" rtlCol="0" anchor="ctr"/>
          <a:lstStyle/>
          <a:p>
            <a:pPr>
              <a:lnSpc>
                <a:spcPct val="130000"/>
              </a:lnSpc>
            </a:pPr>
            <a:r>
              <a:rPr lang="en-US" sz="1373" dirty="0">
                <a:solidFill>
                  <a:srgbClr val="788A9C"/>
                </a:solidFill>
                <a:latin typeface="MiSans" pitchFamily="34" charset="0"/>
                <a:ea typeface="MiSans" pitchFamily="34" charset="-122"/>
                <a:cs typeface="MiSans" pitchFamily="34" charset="-120"/>
              </a:rPr>
              <a:t>简化计算复杂度，适合大规模实时预测</a:t>
            </a:r>
            <a:endParaRPr lang="en-US" sz="1600" dirty="0"/>
          </a:p>
        </p:txBody>
      </p:sp>
      <p:sp>
        <p:nvSpPr>
          <p:cNvPr id="42" name="Shape 40"/>
          <p:cNvSpPr/>
          <p:nvPr/>
        </p:nvSpPr>
        <p:spPr>
          <a:xfrm>
            <a:off x="10125384" y="3933248"/>
            <a:ext cx="5687421" cy="7264"/>
          </a:xfrm>
          <a:custGeom>
            <a:avLst/>
            <a:gdLst/>
            <a:ahLst/>
            <a:cxnLst/>
            <a:rect l="l" t="t" r="r" b="b"/>
            <a:pathLst>
              <a:path w="5687421" h="7264">
                <a:moveTo>
                  <a:pt x="0" y="0"/>
                </a:moveTo>
                <a:lnTo>
                  <a:pt x="5687421" y="0"/>
                </a:lnTo>
                <a:lnTo>
                  <a:pt x="5687421" y="7264"/>
                </a:lnTo>
                <a:lnTo>
                  <a:pt x="0" y="7264"/>
                </a:lnTo>
                <a:lnTo>
                  <a:pt x="0" y="0"/>
                </a:lnTo>
                <a:close/>
              </a:path>
            </a:pathLst>
          </a:custGeom>
          <a:solidFill>
            <a:srgbClr val="788A9C">
              <a:alpha val="30196"/>
            </a:srgbClr>
          </a:solidFill>
          <a:ln/>
        </p:spPr>
      </p:sp>
      <p:sp>
        <p:nvSpPr>
          <p:cNvPr id="43" name="Text 41"/>
          <p:cNvSpPr/>
          <p:nvPr/>
        </p:nvSpPr>
        <p:spPr>
          <a:xfrm>
            <a:off x="10125384" y="3145144"/>
            <a:ext cx="5785480" cy="305072"/>
          </a:xfrm>
          <a:prstGeom prst="rect">
            <a:avLst/>
          </a:prstGeom>
          <a:noFill/>
          <a:ln/>
        </p:spPr>
        <p:txBody>
          <a:bodyPr wrap="square" lIns="0" tIns="0" rIns="0" bIns="0" rtlCol="0" anchor="ctr"/>
          <a:lstStyle/>
          <a:p>
            <a:pPr>
              <a:lnSpc>
                <a:spcPct val="130000"/>
              </a:lnSpc>
            </a:pPr>
            <a:r>
              <a:rPr lang="en-US" sz="1544" b="1" dirty="0">
                <a:solidFill>
                  <a:srgbClr val="E1E3E6"/>
                </a:solidFill>
                <a:latin typeface="MiSans" pitchFamily="34" charset="0"/>
                <a:ea typeface="MiSans" pitchFamily="34" charset="-122"/>
                <a:cs typeface="MiSans" pitchFamily="34" charset="-120"/>
              </a:rPr>
              <a:t>个性化建模</a:t>
            </a:r>
            <a:endParaRPr lang="en-US" sz="1600" dirty="0"/>
          </a:p>
        </p:txBody>
      </p:sp>
      <p:sp>
        <p:nvSpPr>
          <p:cNvPr id="44" name="Text 42"/>
          <p:cNvSpPr/>
          <p:nvPr/>
        </p:nvSpPr>
        <p:spPr>
          <a:xfrm>
            <a:off x="10125384" y="3537380"/>
            <a:ext cx="5774584" cy="261491"/>
          </a:xfrm>
          <a:prstGeom prst="rect">
            <a:avLst/>
          </a:prstGeom>
          <a:noFill/>
          <a:ln/>
        </p:spPr>
        <p:txBody>
          <a:bodyPr wrap="square" lIns="0" tIns="0" rIns="0" bIns="0" rtlCol="0" anchor="ctr"/>
          <a:lstStyle/>
          <a:p>
            <a:pPr>
              <a:lnSpc>
                <a:spcPct val="130000"/>
              </a:lnSpc>
            </a:pPr>
            <a:r>
              <a:rPr lang="en-US" sz="1373" dirty="0">
                <a:solidFill>
                  <a:srgbClr val="788A9C"/>
                </a:solidFill>
                <a:latin typeface="MiSans" pitchFamily="34" charset="0"/>
                <a:ea typeface="MiSans" pitchFamily="34" charset="-122"/>
                <a:cs typeface="MiSans" pitchFamily="34" charset="-120"/>
              </a:rPr>
              <a:t>为每个用户构建独立的转移矩阵</a:t>
            </a:r>
            <a:endParaRPr lang="en-US" sz="1600" dirty="0"/>
          </a:p>
        </p:txBody>
      </p:sp>
      <p:sp>
        <p:nvSpPr>
          <p:cNvPr id="45" name="Text 43"/>
          <p:cNvSpPr/>
          <p:nvPr/>
        </p:nvSpPr>
        <p:spPr>
          <a:xfrm>
            <a:off x="10125384" y="4111210"/>
            <a:ext cx="5785480" cy="305072"/>
          </a:xfrm>
          <a:prstGeom prst="rect">
            <a:avLst/>
          </a:prstGeom>
          <a:noFill/>
          <a:ln/>
        </p:spPr>
        <p:txBody>
          <a:bodyPr wrap="square" lIns="0" tIns="0" rIns="0" bIns="0" rtlCol="0" anchor="ctr"/>
          <a:lstStyle/>
          <a:p>
            <a:pPr>
              <a:lnSpc>
                <a:spcPct val="130000"/>
              </a:lnSpc>
            </a:pPr>
            <a:r>
              <a:rPr lang="en-US" sz="1544" b="1" dirty="0">
                <a:solidFill>
                  <a:srgbClr val="E1E3E6"/>
                </a:solidFill>
                <a:latin typeface="MiSans" pitchFamily="34" charset="0"/>
                <a:ea typeface="MiSans" pitchFamily="34" charset="-122"/>
                <a:cs typeface="MiSans" pitchFamily="34" charset="-120"/>
              </a:rPr>
              <a:t>序列模式挖掘</a:t>
            </a:r>
            <a:endParaRPr lang="en-US" sz="1600" dirty="0"/>
          </a:p>
        </p:txBody>
      </p:sp>
      <p:sp>
        <p:nvSpPr>
          <p:cNvPr id="46" name="Text 44"/>
          <p:cNvSpPr/>
          <p:nvPr/>
        </p:nvSpPr>
        <p:spPr>
          <a:xfrm>
            <a:off x="10125384" y="4503446"/>
            <a:ext cx="5774584" cy="261491"/>
          </a:xfrm>
          <a:prstGeom prst="rect">
            <a:avLst/>
          </a:prstGeom>
          <a:noFill/>
          <a:ln/>
        </p:spPr>
        <p:txBody>
          <a:bodyPr wrap="square" lIns="0" tIns="0" rIns="0" bIns="0" rtlCol="0" anchor="ctr"/>
          <a:lstStyle/>
          <a:p>
            <a:pPr>
              <a:lnSpc>
                <a:spcPct val="130000"/>
              </a:lnSpc>
            </a:pPr>
            <a:r>
              <a:rPr lang="en-US" sz="1373" dirty="0">
                <a:solidFill>
                  <a:srgbClr val="788A9C"/>
                </a:solidFill>
                <a:latin typeface="MiSans" pitchFamily="34" charset="0"/>
                <a:ea typeface="MiSans" pitchFamily="34" charset="-122"/>
                <a:cs typeface="MiSans" pitchFamily="34" charset="-120"/>
              </a:rPr>
              <a:t>捕捉用户的移动习惯和访问规律</a:t>
            </a:r>
            <a:endParaRPr lang="en-US" sz="1600" dirty="0"/>
          </a:p>
        </p:txBody>
      </p:sp>
      <p:sp>
        <p:nvSpPr>
          <p:cNvPr id="47" name="Shape 45"/>
          <p:cNvSpPr/>
          <p:nvPr/>
        </p:nvSpPr>
        <p:spPr>
          <a:xfrm>
            <a:off x="9842102" y="5901925"/>
            <a:ext cx="45719" cy="2440579"/>
          </a:xfrm>
          <a:custGeom>
            <a:avLst/>
            <a:gdLst/>
            <a:ahLst/>
            <a:cxnLst/>
            <a:rect l="l" t="t" r="r" b="b"/>
            <a:pathLst>
              <a:path w="43582" h="3987732">
                <a:moveTo>
                  <a:pt x="0" y="0"/>
                </a:moveTo>
                <a:lnTo>
                  <a:pt x="43582" y="0"/>
                </a:lnTo>
                <a:lnTo>
                  <a:pt x="43582" y="3987732"/>
                </a:lnTo>
                <a:lnTo>
                  <a:pt x="0" y="3987732"/>
                </a:lnTo>
                <a:lnTo>
                  <a:pt x="0" y="0"/>
                </a:lnTo>
                <a:close/>
              </a:path>
            </a:pathLst>
          </a:custGeom>
          <a:solidFill>
            <a:srgbClr val="4A6D8C"/>
          </a:solidFill>
          <a:ln/>
        </p:spPr>
      </p:sp>
      <p:sp>
        <p:nvSpPr>
          <p:cNvPr id="48" name="Text 46"/>
          <p:cNvSpPr/>
          <p:nvPr/>
        </p:nvSpPr>
        <p:spPr>
          <a:xfrm>
            <a:off x="10125384" y="5901925"/>
            <a:ext cx="5818166" cy="348654"/>
          </a:xfrm>
          <a:prstGeom prst="rect">
            <a:avLst/>
          </a:prstGeom>
          <a:noFill/>
          <a:ln/>
        </p:spPr>
        <p:txBody>
          <a:bodyPr wrap="square" lIns="0" tIns="0" rIns="0" bIns="0" rtlCol="0" anchor="ctr"/>
          <a:lstStyle/>
          <a:p>
            <a:pPr>
              <a:lnSpc>
                <a:spcPct val="110000"/>
              </a:lnSpc>
            </a:pPr>
            <a:r>
              <a:rPr lang="en-US" sz="2059" b="1" dirty="0">
                <a:solidFill>
                  <a:srgbClr val="C8A97E"/>
                </a:solidFill>
                <a:latin typeface="MiSans" pitchFamily="34" charset="0"/>
                <a:ea typeface="MiSans" pitchFamily="34" charset="-122"/>
                <a:cs typeface="MiSans" pitchFamily="34" charset="-120"/>
              </a:rPr>
              <a:t>模型局限性</a:t>
            </a:r>
            <a:endParaRPr lang="en-US" sz="1600" dirty="0"/>
          </a:p>
        </p:txBody>
      </p:sp>
      <p:sp>
        <p:nvSpPr>
          <p:cNvPr id="49" name="Text 47"/>
          <p:cNvSpPr/>
          <p:nvPr/>
        </p:nvSpPr>
        <p:spPr>
          <a:xfrm>
            <a:off x="10125384" y="6424906"/>
            <a:ext cx="5774584" cy="261491"/>
          </a:xfrm>
          <a:prstGeom prst="rect">
            <a:avLst/>
          </a:prstGeom>
          <a:noFill/>
          <a:ln/>
        </p:spPr>
        <p:txBody>
          <a:bodyPr wrap="square" lIns="0" tIns="0" rIns="0" bIns="0" rtlCol="0" anchor="ctr"/>
          <a:lstStyle/>
          <a:p>
            <a:pPr>
              <a:lnSpc>
                <a:spcPct val="130000"/>
              </a:lnSpc>
            </a:pPr>
            <a:r>
              <a:rPr lang="en-US" sz="1373" b="1" dirty="0">
                <a:solidFill>
                  <a:srgbClr val="C8A97E"/>
                </a:solidFill>
                <a:latin typeface="MiSans" pitchFamily="34" charset="0"/>
                <a:ea typeface="MiSans" pitchFamily="34" charset="-122"/>
                <a:cs typeface="MiSans" pitchFamily="34" charset="-120"/>
              </a:rPr>
              <a:t>数据稀疏性</a:t>
            </a:r>
            <a:r>
              <a:rPr lang="en-US" sz="1373" dirty="0">
                <a:solidFill>
                  <a:srgbClr val="E1E3E6"/>
                </a:solidFill>
                <a:latin typeface="MiSans" pitchFamily="34" charset="0"/>
                <a:ea typeface="MiSans" pitchFamily="34" charset="-122"/>
                <a:cs typeface="MiSans" pitchFamily="34" charset="-120"/>
              </a:rPr>
              <a:t>：用户访问序列有限，转移矩阵可能稀疏</a:t>
            </a:r>
            <a:endParaRPr lang="en-US" sz="1600" dirty="0"/>
          </a:p>
        </p:txBody>
      </p:sp>
      <p:sp>
        <p:nvSpPr>
          <p:cNvPr id="50" name="Text 48"/>
          <p:cNvSpPr/>
          <p:nvPr/>
        </p:nvSpPr>
        <p:spPr>
          <a:xfrm>
            <a:off x="10125384" y="6817142"/>
            <a:ext cx="5774584" cy="261491"/>
          </a:xfrm>
          <a:prstGeom prst="rect">
            <a:avLst/>
          </a:prstGeom>
          <a:noFill/>
          <a:ln/>
        </p:spPr>
        <p:txBody>
          <a:bodyPr wrap="square" lIns="0" tIns="0" rIns="0" bIns="0" rtlCol="0" anchor="ctr"/>
          <a:lstStyle/>
          <a:p>
            <a:pPr>
              <a:lnSpc>
                <a:spcPct val="130000"/>
              </a:lnSpc>
            </a:pPr>
            <a:r>
              <a:rPr lang="en-US" sz="1373" b="1" dirty="0">
                <a:solidFill>
                  <a:srgbClr val="C8A97E"/>
                </a:solidFill>
                <a:latin typeface="MiSans" pitchFamily="34" charset="0"/>
                <a:ea typeface="MiSans" pitchFamily="34" charset="-122"/>
                <a:cs typeface="MiSans" pitchFamily="34" charset="-120"/>
              </a:rPr>
              <a:t>冷启动问题</a:t>
            </a:r>
            <a:r>
              <a:rPr lang="en-US" sz="1373" dirty="0">
                <a:solidFill>
                  <a:srgbClr val="E1E3E6"/>
                </a:solidFill>
                <a:latin typeface="MiSans" pitchFamily="34" charset="0"/>
                <a:ea typeface="MiSans" pitchFamily="34" charset="-122"/>
                <a:cs typeface="MiSans" pitchFamily="34" charset="-120"/>
              </a:rPr>
              <a:t>：新用户缺乏足够历史数据构建转移矩阵</a:t>
            </a:r>
            <a:endParaRPr lang="en-US" sz="1600" dirty="0"/>
          </a:p>
        </p:txBody>
      </p:sp>
      <p:sp>
        <p:nvSpPr>
          <p:cNvPr id="51" name="Text 49"/>
          <p:cNvSpPr/>
          <p:nvPr/>
        </p:nvSpPr>
        <p:spPr>
          <a:xfrm>
            <a:off x="10125384" y="7209378"/>
            <a:ext cx="5774584" cy="261491"/>
          </a:xfrm>
          <a:prstGeom prst="rect">
            <a:avLst/>
          </a:prstGeom>
          <a:noFill/>
          <a:ln/>
        </p:spPr>
        <p:txBody>
          <a:bodyPr wrap="square" lIns="0" tIns="0" rIns="0" bIns="0" rtlCol="0" anchor="ctr"/>
          <a:lstStyle/>
          <a:p>
            <a:pPr>
              <a:lnSpc>
                <a:spcPct val="130000"/>
              </a:lnSpc>
            </a:pPr>
            <a:r>
              <a:rPr lang="en-US" sz="1373" b="1" dirty="0">
                <a:solidFill>
                  <a:srgbClr val="C8A97E"/>
                </a:solidFill>
                <a:latin typeface="MiSans" pitchFamily="34" charset="0"/>
                <a:ea typeface="MiSans" pitchFamily="34" charset="-122"/>
                <a:cs typeface="MiSans" pitchFamily="34" charset="-120"/>
              </a:rPr>
              <a:t>长距离依赖</a:t>
            </a:r>
            <a:r>
              <a:rPr lang="en-US" sz="1373" dirty="0">
                <a:solidFill>
                  <a:srgbClr val="E1E3E6"/>
                </a:solidFill>
                <a:latin typeface="MiSans" pitchFamily="34" charset="0"/>
                <a:ea typeface="MiSans" pitchFamily="34" charset="-122"/>
                <a:cs typeface="MiSans" pitchFamily="34" charset="-120"/>
              </a:rPr>
              <a:t>：一阶假设忽略更早的历史状态影响</a:t>
            </a: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1A1D21"/>
        </a:solidFill>
        <a:effectLst/>
      </p:bgPr>
    </p:bg>
    <p:spTree>
      <p:nvGrpSpPr>
        <p:cNvPr id="1" name=""/>
        <p:cNvGrpSpPr/>
        <p:nvPr/>
      </p:nvGrpSpPr>
      <p:grpSpPr>
        <a:xfrm>
          <a:off x="0" y="0"/>
          <a:ext cx="0" cy="0"/>
          <a:chOff x="0" y="0"/>
          <a:chExt cx="0" cy="0"/>
        </a:xfrm>
      </p:grpSpPr>
      <p:pic>
        <p:nvPicPr>
          <p:cNvPr id="2" name="Image 0" descr="https://kimi-web-img.moonshot.cn/img/www.caliper.com/cfd2336c1d749b78d9222c8002ce7950f545b82c.png"/>
          <p:cNvPicPr>
            <a:picLocks noChangeAspect="1"/>
          </p:cNvPicPr>
          <p:nvPr/>
        </p:nvPicPr>
        <p:blipFill>
          <a:blip r:embed="rId3">
            <a:alphaModFix amt="30000"/>
          </a:blip>
          <a:srcRect t="9715" b="9715"/>
          <a:stretch/>
        </p:blipFill>
        <p:spPr>
          <a:xfrm>
            <a:off x="0" y="0"/>
            <a:ext cx="16256000" cy="9144000"/>
          </a:xfrm>
          <a:prstGeom prst="roundRect">
            <a:avLst>
              <a:gd name="adj" fmla="val 0"/>
            </a:avLst>
          </a:prstGeom>
        </p:spPr>
      </p:pic>
      <p:sp>
        <p:nvSpPr>
          <p:cNvPr id="3" name="Shape 0"/>
          <p:cNvSpPr/>
          <p:nvPr/>
        </p:nvSpPr>
        <p:spPr>
          <a:xfrm>
            <a:off x="0" y="0"/>
            <a:ext cx="16256000" cy="9144000"/>
          </a:xfrm>
          <a:custGeom>
            <a:avLst/>
            <a:gdLst/>
            <a:ahLst/>
            <a:cxnLst/>
            <a:rect l="l" t="t" r="r" b="b"/>
            <a:pathLst>
              <a:path w="16256000" h="9144000">
                <a:moveTo>
                  <a:pt x="0" y="0"/>
                </a:moveTo>
                <a:lnTo>
                  <a:pt x="16256000" y="0"/>
                </a:lnTo>
                <a:lnTo>
                  <a:pt x="16256000" y="9144000"/>
                </a:lnTo>
                <a:lnTo>
                  <a:pt x="0" y="9144000"/>
                </a:lnTo>
                <a:lnTo>
                  <a:pt x="0" y="0"/>
                </a:lnTo>
                <a:close/>
              </a:path>
            </a:pathLst>
          </a:custGeom>
          <a:gradFill flip="none" rotWithShape="1">
            <a:gsLst>
              <a:gs pos="0">
                <a:srgbClr val="1A1D21">
                  <a:alpha val="98000"/>
                </a:srgbClr>
              </a:gs>
              <a:gs pos="50000">
                <a:srgbClr val="4A6D8C">
                  <a:alpha val="15000"/>
                </a:srgbClr>
              </a:gs>
              <a:gs pos="100000">
                <a:srgbClr val="000000">
                  <a:alpha val="0"/>
                </a:srgbClr>
              </a:gs>
            </a:gsLst>
            <a:lin ang="0" scaled="1"/>
          </a:gradFill>
          <a:ln/>
        </p:spPr>
      </p:sp>
      <p:sp>
        <p:nvSpPr>
          <p:cNvPr id="4" name="Text 1"/>
          <p:cNvSpPr/>
          <p:nvPr/>
        </p:nvSpPr>
        <p:spPr>
          <a:xfrm>
            <a:off x="4796234" y="1968500"/>
            <a:ext cx="6667500" cy="2540000"/>
          </a:xfrm>
          <a:prstGeom prst="rect">
            <a:avLst/>
          </a:prstGeom>
          <a:noFill/>
          <a:ln/>
        </p:spPr>
        <p:txBody>
          <a:bodyPr wrap="square" lIns="0" tIns="0" rIns="0" bIns="0" rtlCol="0" anchor="ctr"/>
          <a:lstStyle/>
          <a:p>
            <a:pPr algn="ctr">
              <a:lnSpc>
                <a:spcPct val="80000"/>
              </a:lnSpc>
            </a:pPr>
            <a:r>
              <a:rPr lang="en-US" sz="20000" b="1" dirty="0">
                <a:solidFill>
                  <a:srgbClr val="4A6D8C">
                    <a:alpha val="20000"/>
                  </a:srgbClr>
                </a:solidFill>
                <a:latin typeface="MiSans" pitchFamily="34" charset="0"/>
                <a:ea typeface="MiSans" pitchFamily="34" charset="-122"/>
                <a:cs typeface="MiSans" pitchFamily="34" charset="-120"/>
              </a:rPr>
              <a:t>04</a:t>
            </a:r>
            <a:endParaRPr lang="en-US" sz="1600" dirty="0"/>
          </a:p>
        </p:txBody>
      </p:sp>
      <p:sp>
        <p:nvSpPr>
          <p:cNvPr id="5" name="Shape 2"/>
          <p:cNvSpPr/>
          <p:nvPr/>
        </p:nvSpPr>
        <p:spPr>
          <a:xfrm>
            <a:off x="6502400" y="4914900"/>
            <a:ext cx="3251200" cy="50800"/>
          </a:xfrm>
          <a:custGeom>
            <a:avLst/>
            <a:gdLst/>
            <a:ahLst/>
            <a:cxnLst/>
            <a:rect l="l" t="t" r="r" b="b"/>
            <a:pathLst>
              <a:path w="3251200" h="50800">
                <a:moveTo>
                  <a:pt x="0" y="0"/>
                </a:moveTo>
                <a:lnTo>
                  <a:pt x="3251200" y="0"/>
                </a:lnTo>
                <a:lnTo>
                  <a:pt x="3251200" y="50800"/>
                </a:lnTo>
                <a:lnTo>
                  <a:pt x="0" y="50800"/>
                </a:lnTo>
                <a:lnTo>
                  <a:pt x="0" y="0"/>
                </a:lnTo>
                <a:close/>
              </a:path>
            </a:pathLst>
          </a:custGeom>
          <a:solidFill>
            <a:srgbClr val="C8A97E"/>
          </a:solidFill>
          <a:ln/>
        </p:spPr>
      </p:sp>
      <p:sp>
        <p:nvSpPr>
          <p:cNvPr id="6" name="Text 3"/>
          <p:cNvSpPr/>
          <p:nvPr/>
        </p:nvSpPr>
        <p:spPr>
          <a:xfrm>
            <a:off x="5202634" y="5270500"/>
            <a:ext cx="5854700" cy="1143000"/>
          </a:xfrm>
          <a:prstGeom prst="rect">
            <a:avLst/>
          </a:prstGeom>
          <a:noFill/>
          <a:ln/>
        </p:spPr>
        <p:txBody>
          <a:bodyPr wrap="square" lIns="0" tIns="0" rIns="0" bIns="0" rtlCol="0" anchor="ctr"/>
          <a:lstStyle/>
          <a:p>
            <a:pPr algn="ctr">
              <a:lnSpc>
                <a:spcPct val="100000"/>
              </a:lnSpc>
            </a:pPr>
            <a:r>
              <a:rPr lang="en-US" sz="7200" b="1" dirty="0">
                <a:solidFill>
                  <a:srgbClr val="E1E3E6"/>
                </a:solidFill>
                <a:latin typeface="MiSans" pitchFamily="34" charset="0"/>
                <a:ea typeface="MiSans" pitchFamily="34" charset="-122"/>
                <a:cs typeface="MiSans" pitchFamily="34" charset="-120"/>
              </a:rPr>
              <a:t>可视化分析</a:t>
            </a:r>
            <a:endParaRPr lang="en-US" sz="1600" dirty="0"/>
          </a:p>
        </p:txBody>
      </p:sp>
      <p:sp>
        <p:nvSpPr>
          <p:cNvPr id="7" name="Text 4"/>
          <p:cNvSpPr/>
          <p:nvPr/>
        </p:nvSpPr>
        <p:spPr>
          <a:xfrm>
            <a:off x="5335984" y="6718300"/>
            <a:ext cx="5588000" cy="457200"/>
          </a:xfrm>
          <a:prstGeom prst="rect">
            <a:avLst/>
          </a:prstGeom>
          <a:noFill/>
          <a:ln/>
        </p:spPr>
        <p:txBody>
          <a:bodyPr wrap="square" lIns="0" tIns="0" rIns="0" bIns="0" rtlCol="0" anchor="ctr"/>
          <a:lstStyle/>
          <a:p>
            <a:pPr algn="ctr">
              <a:lnSpc>
                <a:spcPct val="100000"/>
              </a:lnSpc>
            </a:pPr>
            <a:r>
              <a:rPr lang="en-US" sz="3000" dirty="0">
                <a:solidFill>
                  <a:schemeClr val="bg1">
                    <a:lumMod val="95000"/>
                  </a:schemeClr>
                </a:solidFill>
                <a:latin typeface="MiSans" pitchFamily="34" charset="0"/>
                <a:ea typeface="MiSans" pitchFamily="34" charset="-122"/>
                <a:cs typeface="MiSans" pitchFamily="34" charset="-120"/>
              </a:rPr>
              <a:t>时空模式 · 用户行为 · 社区结构</a:t>
            </a:r>
            <a:endParaRPr lang="en-US" sz="1600" dirty="0">
              <a:solidFill>
                <a:schemeClr val="bg1">
                  <a:lumMod val="95000"/>
                </a:schemeClr>
              </a:solidFill>
            </a:endParaRP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508000" y="558800"/>
            <a:ext cx="508000" cy="508000"/>
          </a:xfrm>
          <a:custGeom>
            <a:avLst/>
            <a:gdLst/>
            <a:ahLst/>
            <a:cxnLst/>
            <a:rect l="l" t="t" r="r" b="b"/>
            <a:pathLst>
              <a:path w="508000" h="508000">
                <a:moveTo>
                  <a:pt x="50800" y="0"/>
                </a:moveTo>
                <a:lnTo>
                  <a:pt x="457200" y="0"/>
                </a:lnTo>
                <a:cubicBezTo>
                  <a:pt x="485237" y="0"/>
                  <a:pt x="508000" y="22763"/>
                  <a:pt x="508000" y="50800"/>
                </a:cubicBezTo>
                <a:lnTo>
                  <a:pt x="508000" y="457200"/>
                </a:lnTo>
                <a:cubicBezTo>
                  <a:pt x="508000" y="485237"/>
                  <a:pt x="485237" y="508000"/>
                  <a:pt x="457200" y="508000"/>
                </a:cubicBezTo>
                <a:lnTo>
                  <a:pt x="50800" y="508000"/>
                </a:lnTo>
                <a:cubicBezTo>
                  <a:pt x="22763" y="508000"/>
                  <a:pt x="0" y="485237"/>
                  <a:pt x="0" y="457200"/>
                </a:cubicBezTo>
                <a:lnTo>
                  <a:pt x="0" y="50800"/>
                </a:lnTo>
                <a:cubicBezTo>
                  <a:pt x="0" y="22763"/>
                  <a:pt x="22763" y="0"/>
                  <a:pt x="50800" y="0"/>
                </a:cubicBezTo>
                <a:close/>
              </a:path>
            </a:pathLst>
          </a:custGeom>
          <a:solidFill>
            <a:srgbClr val="4A6D8C"/>
          </a:solidFill>
          <a:ln/>
        </p:spPr>
      </p:sp>
      <p:sp>
        <p:nvSpPr>
          <p:cNvPr id="3" name="Text 1"/>
          <p:cNvSpPr/>
          <p:nvPr/>
        </p:nvSpPr>
        <p:spPr>
          <a:xfrm>
            <a:off x="607880" y="635000"/>
            <a:ext cx="4318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04</a:t>
            </a:r>
            <a:endParaRPr lang="en-US" sz="1600" dirty="0"/>
          </a:p>
        </p:txBody>
      </p:sp>
      <p:sp>
        <p:nvSpPr>
          <p:cNvPr id="4" name="Text 2"/>
          <p:cNvSpPr/>
          <p:nvPr/>
        </p:nvSpPr>
        <p:spPr>
          <a:xfrm>
            <a:off x="1219200" y="508000"/>
            <a:ext cx="7010400" cy="609600"/>
          </a:xfrm>
          <a:prstGeom prst="rect">
            <a:avLst/>
          </a:prstGeom>
          <a:noFill/>
          <a:ln/>
        </p:spPr>
        <p:txBody>
          <a:bodyPr wrap="square" lIns="0" tIns="0" rIns="0" bIns="0" rtlCol="0" anchor="ctr"/>
          <a:lstStyle/>
          <a:p>
            <a:pPr>
              <a:lnSpc>
                <a:spcPct val="80000"/>
              </a:lnSpc>
            </a:pPr>
            <a:r>
              <a:rPr lang="en-US" sz="4800" b="1" dirty="0">
                <a:solidFill>
                  <a:srgbClr val="E1E3E6"/>
                </a:solidFill>
                <a:latin typeface="MiSans" pitchFamily="34" charset="0"/>
                <a:ea typeface="MiSans" pitchFamily="34" charset="-122"/>
                <a:cs typeface="MiSans" pitchFamily="34" charset="-120"/>
              </a:rPr>
              <a:t>时间模式与用户行为洞察</a:t>
            </a:r>
            <a:endParaRPr lang="en-US" sz="1600" dirty="0"/>
          </a:p>
        </p:txBody>
      </p:sp>
      <p:sp>
        <p:nvSpPr>
          <p:cNvPr id="5" name="Text 3"/>
          <p:cNvSpPr/>
          <p:nvPr/>
        </p:nvSpPr>
        <p:spPr>
          <a:xfrm>
            <a:off x="508000" y="1270000"/>
            <a:ext cx="15367000" cy="355600"/>
          </a:xfrm>
          <a:prstGeom prst="rect">
            <a:avLst/>
          </a:prstGeom>
          <a:noFill/>
          <a:ln/>
        </p:spPr>
        <p:txBody>
          <a:bodyPr wrap="square" lIns="0" tIns="0" rIns="0" bIns="0" rtlCol="0" anchor="ctr"/>
          <a:lstStyle/>
          <a:p>
            <a:pPr>
              <a:lnSpc>
                <a:spcPct val="120000"/>
              </a:lnSpc>
            </a:pPr>
            <a:r>
              <a:rPr lang="en-US" sz="2000" dirty="0">
                <a:solidFill>
                  <a:srgbClr val="C8A97E"/>
                </a:solidFill>
                <a:latin typeface="MiSans" pitchFamily="34" charset="0"/>
                <a:ea typeface="MiSans" pitchFamily="34" charset="-122"/>
                <a:cs typeface="MiSans" pitchFamily="34" charset="-120"/>
              </a:rPr>
              <a:t>基于真实数据的时间分布分析</a:t>
            </a:r>
            <a:endParaRPr lang="en-US" sz="1600" dirty="0"/>
          </a:p>
        </p:txBody>
      </p:sp>
      <p:sp>
        <p:nvSpPr>
          <p:cNvPr id="6" name="Shape 4"/>
          <p:cNvSpPr/>
          <p:nvPr/>
        </p:nvSpPr>
        <p:spPr>
          <a:xfrm>
            <a:off x="533400" y="1828800"/>
            <a:ext cx="50800" cy="7226300"/>
          </a:xfrm>
          <a:custGeom>
            <a:avLst/>
            <a:gdLst/>
            <a:ahLst/>
            <a:cxnLst/>
            <a:rect l="l" t="t" r="r" b="b"/>
            <a:pathLst>
              <a:path w="50800" h="7226300">
                <a:moveTo>
                  <a:pt x="0" y="0"/>
                </a:moveTo>
                <a:lnTo>
                  <a:pt x="50800" y="0"/>
                </a:lnTo>
                <a:lnTo>
                  <a:pt x="50800" y="7226300"/>
                </a:lnTo>
                <a:lnTo>
                  <a:pt x="0" y="7226300"/>
                </a:lnTo>
                <a:lnTo>
                  <a:pt x="0" y="0"/>
                </a:lnTo>
                <a:close/>
              </a:path>
            </a:pathLst>
          </a:custGeom>
          <a:solidFill>
            <a:srgbClr val="4A6D8C"/>
          </a:solidFill>
          <a:ln/>
        </p:spPr>
      </p:sp>
      <p:sp>
        <p:nvSpPr>
          <p:cNvPr id="7" name="Text 5"/>
          <p:cNvSpPr/>
          <p:nvPr/>
        </p:nvSpPr>
        <p:spPr>
          <a:xfrm>
            <a:off x="863600" y="1828800"/>
            <a:ext cx="99060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时间模式分析结果</a:t>
            </a:r>
            <a:endParaRPr lang="en-US" sz="1600" dirty="0"/>
          </a:p>
        </p:txBody>
      </p:sp>
      <p:sp>
        <p:nvSpPr>
          <p:cNvPr id="9" name="Shape 6"/>
          <p:cNvSpPr/>
          <p:nvPr/>
        </p:nvSpPr>
        <p:spPr>
          <a:xfrm>
            <a:off x="10120862" y="1223429"/>
            <a:ext cx="50800" cy="4432300"/>
          </a:xfrm>
          <a:custGeom>
            <a:avLst/>
            <a:gdLst/>
            <a:ahLst/>
            <a:cxnLst/>
            <a:rect l="l" t="t" r="r" b="b"/>
            <a:pathLst>
              <a:path w="50800" h="4432300">
                <a:moveTo>
                  <a:pt x="0" y="0"/>
                </a:moveTo>
                <a:lnTo>
                  <a:pt x="50800" y="0"/>
                </a:lnTo>
                <a:lnTo>
                  <a:pt x="50800" y="4432300"/>
                </a:lnTo>
                <a:lnTo>
                  <a:pt x="0" y="4432300"/>
                </a:lnTo>
                <a:lnTo>
                  <a:pt x="0" y="0"/>
                </a:lnTo>
                <a:close/>
              </a:path>
            </a:pathLst>
          </a:custGeom>
          <a:solidFill>
            <a:srgbClr val="C8A97E"/>
          </a:solidFill>
          <a:ln/>
        </p:spPr>
      </p:sp>
      <p:sp>
        <p:nvSpPr>
          <p:cNvPr id="10" name="Text 7"/>
          <p:cNvSpPr/>
          <p:nvPr/>
        </p:nvSpPr>
        <p:spPr>
          <a:xfrm>
            <a:off x="10451062" y="1223429"/>
            <a:ext cx="47117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关键发现</a:t>
            </a:r>
            <a:endParaRPr lang="en-US" sz="1600" dirty="0"/>
          </a:p>
        </p:txBody>
      </p:sp>
      <p:sp>
        <p:nvSpPr>
          <p:cNvPr id="11" name="Shape 8"/>
          <p:cNvSpPr/>
          <p:nvPr/>
        </p:nvSpPr>
        <p:spPr>
          <a:xfrm>
            <a:off x="10451062" y="3056462"/>
            <a:ext cx="4559300" cy="8467"/>
          </a:xfrm>
          <a:custGeom>
            <a:avLst/>
            <a:gdLst/>
            <a:ahLst/>
            <a:cxnLst/>
            <a:rect l="l" t="t" r="r" b="b"/>
            <a:pathLst>
              <a:path w="4559300" h="8467">
                <a:moveTo>
                  <a:pt x="0" y="0"/>
                </a:moveTo>
                <a:lnTo>
                  <a:pt x="4559300" y="0"/>
                </a:lnTo>
                <a:lnTo>
                  <a:pt x="4559300" y="8467"/>
                </a:lnTo>
                <a:lnTo>
                  <a:pt x="0" y="8467"/>
                </a:lnTo>
                <a:lnTo>
                  <a:pt x="0" y="0"/>
                </a:lnTo>
                <a:close/>
              </a:path>
            </a:pathLst>
          </a:custGeom>
          <a:solidFill>
            <a:srgbClr val="788A9C">
              <a:alpha val="30196"/>
            </a:srgbClr>
          </a:solidFill>
          <a:ln/>
        </p:spPr>
      </p:sp>
      <p:sp>
        <p:nvSpPr>
          <p:cNvPr id="12" name="Shape 9"/>
          <p:cNvSpPr/>
          <p:nvPr/>
        </p:nvSpPr>
        <p:spPr>
          <a:xfrm>
            <a:off x="10482812" y="1883829"/>
            <a:ext cx="254000" cy="254000"/>
          </a:xfrm>
          <a:custGeom>
            <a:avLst/>
            <a:gdLst/>
            <a:ahLst/>
            <a:cxnLst/>
            <a:rect l="l" t="t" r="r" b="b"/>
            <a:pathLst>
              <a:path w="254000" h="254000">
                <a:moveTo>
                  <a:pt x="31700" y="7144"/>
                </a:moveTo>
                <a:cubicBezTo>
                  <a:pt x="31304" y="3076"/>
                  <a:pt x="27880" y="0"/>
                  <a:pt x="23812" y="0"/>
                </a:cubicBezTo>
                <a:cubicBezTo>
                  <a:pt x="19745" y="0"/>
                  <a:pt x="16321" y="3076"/>
                  <a:pt x="15875" y="7094"/>
                </a:cubicBezTo>
                <a:lnTo>
                  <a:pt x="8880" y="74265"/>
                </a:lnTo>
                <a:cubicBezTo>
                  <a:pt x="8235" y="77242"/>
                  <a:pt x="7938" y="80268"/>
                  <a:pt x="7938" y="83294"/>
                </a:cubicBezTo>
                <a:cubicBezTo>
                  <a:pt x="7938" y="106065"/>
                  <a:pt x="25350" y="124768"/>
                  <a:pt x="47625" y="126802"/>
                </a:cubicBezTo>
                <a:lnTo>
                  <a:pt x="47625" y="238125"/>
                </a:lnTo>
                <a:cubicBezTo>
                  <a:pt x="47625" y="246906"/>
                  <a:pt x="54719" y="254000"/>
                  <a:pt x="63500" y="254000"/>
                </a:cubicBezTo>
                <a:cubicBezTo>
                  <a:pt x="72281" y="254000"/>
                  <a:pt x="79375" y="246906"/>
                  <a:pt x="79375" y="238125"/>
                </a:cubicBezTo>
                <a:lnTo>
                  <a:pt x="79375" y="126802"/>
                </a:lnTo>
                <a:cubicBezTo>
                  <a:pt x="101650" y="124768"/>
                  <a:pt x="119063" y="106065"/>
                  <a:pt x="119063" y="83294"/>
                </a:cubicBezTo>
                <a:cubicBezTo>
                  <a:pt x="119063" y="80268"/>
                  <a:pt x="118765" y="77242"/>
                  <a:pt x="118120" y="74265"/>
                </a:cubicBezTo>
                <a:lnTo>
                  <a:pt x="111075" y="7094"/>
                </a:lnTo>
                <a:cubicBezTo>
                  <a:pt x="110679" y="3076"/>
                  <a:pt x="107255" y="0"/>
                  <a:pt x="103188" y="0"/>
                </a:cubicBezTo>
                <a:cubicBezTo>
                  <a:pt x="99120" y="0"/>
                  <a:pt x="95696" y="3076"/>
                  <a:pt x="95300" y="7144"/>
                </a:cubicBezTo>
                <a:lnTo>
                  <a:pt x="88553" y="74364"/>
                </a:lnTo>
                <a:cubicBezTo>
                  <a:pt x="88255" y="77192"/>
                  <a:pt x="85874" y="79375"/>
                  <a:pt x="83046" y="79375"/>
                </a:cubicBezTo>
                <a:cubicBezTo>
                  <a:pt x="80169" y="79375"/>
                  <a:pt x="77788" y="77192"/>
                  <a:pt x="77490" y="74315"/>
                </a:cubicBezTo>
                <a:lnTo>
                  <a:pt x="71388" y="7243"/>
                </a:lnTo>
                <a:cubicBezTo>
                  <a:pt x="71041" y="3125"/>
                  <a:pt x="67618" y="0"/>
                  <a:pt x="63500" y="0"/>
                </a:cubicBezTo>
                <a:cubicBezTo>
                  <a:pt x="59382" y="0"/>
                  <a:pt x="55959" y="3125"/>
                  <a:pt x="55612" y="7243"/>
                </a:cubicBezTo>
                <a:lnTo>
                  <a:pt x="49510" y="74315"/>
                </a:lnTo>
                <a:cubicBezTo>
                  <a:pt x="49262" y="77192"/>
                  <a:pt x="46831" y="79375"/>
                  <a:pt x="43954" y="79375"/>
                </a:cubicBezTo>
                <a:cubicBezTo>
                  <a:pt x="41077" y="79375"/>
                  <a:pt x="38695" y="77192"/>
                  <a:pt x="38447" y="74364"/>
                </a:cubicBezTo>
                <a:lnTo>
                  <a:pt x="31700" y="7144"/>
                </a:lnTo>
                <a:close/>
                <a:moveTo>
                  <a:pt x="222250" y="0"/>
                </a:moveTo>
                <a:cubicBezTo>
                  <a:pt x="214313" y="0"/>
                  <a:pt x="158750" y="15875"/>
                  <a:pt x="158750" y="87313"/>
                </a:cubicBezTo>
                <a:lnTo>
                  <a:pt x="158750" y="142875"/>
                </a:lnTo>
                <a:cubicBezTo>
                  <a:pt x="158750" y="160387"/>
                  <a:pt x="172988" y="174625"/>
                  <a:pt x="190500" y="174625"/>
                </a:cubicBezTo>
                <a:lnTo>
                  <a:pt x="206375" y="174625"/>
                </a:lnTo>
                <a:lnTo>
                  <a:pt x="206375" y="238125"/>
                </a:lnTo>
                <a:cubicBezTo>
                  <a:pt x="206375" y="246906"/>
                  <a:pt x="213469" y="254000"/>
                  <a:pt x="222250" y="254000"/>
                </a:cubicBezTo>
                <a:cubicBezTo>
                  <a:pt x="231031" y="254000"/>
                  <a:pt x="238125" y="246906"/>
                  <a:pt x="238125" y="238125"/>
                </a:cubicBezTo>
                <a:lnTo>
                  <a:pt x="238125" y="15875"/>
                </a:lnTo>
                <a:cubicBezTo>
                  <a:pt x="238125" y="7094"/>
                  <a:pt x="231031" y="0"/>
                  <a:pt x="222250" y="0"/>
                </a:cubicBezTo>
                <a:close/>
              </a:path>
            </a:pathLst>
          </a:custGeom>
          <a:solidFill>
            <a:srgbClr val="C8A97E"/>
          </a:solidFill>
          <a:ln/>
        </p:spPr>
      </p:sp>
      <p:sp>
        <p:nvSpPr>
          <p:cNvPr id="13" name="Text 10"/>
          <p:cNvSpPr/>
          <p:nvPr/>
        </p:nvSpPr>
        <p:spPr>
          <a:xfrm>
            <a:off x="10920962" y="1833029"/>
            <a:ext cx="14859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签到高峰时段</a:t>
            </a:r>
            <a:endParaRPr lang="en-US" sz="1600" dirty="0"/>
          </a:p>
        </p:txBody>
      </p:sp>
      <p:sp>
        <p:nvSpPr>
          <p:cNvPr id="14" name="Text 11"/>
          <p:cNvSpPr/>
          <p:nvPr/>
        </p:nvSpPr>
        <p:spPr>
          <a:xfrm>
            <a:off x="10451062" y="2290229"/>
            <a:ext cx="4660900" cy="609600"/>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午餐高峰：</a:t>
            </a:r>
            <a:r>
              <a:rPr lang="en-US" sz="1600" dirty="0">
                <a:solidFill>
                  <a:srgbClr val="788A9C"/>
                </a:solidFill>
                <a:latin typeface="MiSans" pitchFamily="34" charset="0"/>
                <a:ea typeface="MiSans" pitchFamily="34" charset="-122"/>
                <a:cs typeface="MiSans" pitchFamily="34" charset="-120"/>
              </a:rPr>
              <a:t>中午12点</a:t>
            </a:r>
            <a:endParaRPr lang="en-US" sz="1600" dirty="0"/>
          </a:p>
          <a:p>
            <a:pPr>
              <a:lnSpc>
                <a:spcPct val="130000"/>
              </a:lnSpc>
            </a:pPr>
            <a:r>
              <a:rPr lang="en-US" sz="1600" b="1" dirty="0">
                <a:solidFill>
                  <a:srgbClr val="C8A97E"/>
                </a:solidFill>
                <a:latin typeface="MiSans" pitchFamily="34" charset="0"/>
                <a:ea typeface="MiSans" pitchFamily="34" charset="-122"/>
                <a:cs typeface="MiSans" pitchFamily="34" charset="-120"/>
              </a:rPr>
              <a:t>晚餐高峰：</a:t>
            </a:r>
            <a:r>
              <a:rPr lang="en-US" sz="1600" dirty="0">
                <a:solidFill>
                  <a:srgbClr val="788A9C"/>
                </a:solidFill>
                <a:latin typeface="MiSans" pitchFamily="34" charset="0"/>
                <a:ea typeface="MiSans" pitchFamily="34" charset="-122"/>
                <a:cs typeface="MiSans" pitchFamily="34" charset="-120"/>
              </a:rPr>
              <a:t>晚上6-8点</a:t>
            </a:r>
            <a:endParaRPr lang="en-US" sz="1600" dirty="0"/>
          </a:p>
        </p:txBody>
      </p:sp>
      <p:sp>
        <p:nvSpPr>
          <p:cNvPr id="15" name="Shape 12"/>
          <p:cNvSpPr/>
          <p:nvPr/>
        </p:nvSpPr>
        <p:spPr>
          <a:xfrm>
            <a:off x="10451062" y="4436533"/>
            <a:ext cx="4559300" cy="8467"/>
          </a:xfrm>
          <a:custGeom>
            <a:avLst/>
            <a:gdLst/>
            <a:ahLst/>
            <a:cxnLst/>
            <a:rect l="l" t="t" r="r" b="b"/>
            <a:pathLst>
              <a:path w="4559300" h="8467">
                <a:moveTo>
                  <a:pt x="0" y="0"/>
                </a:moveTo>
                <a:lnTo>
                  <a:pt x="4559300" y="0"/>
                </a:lnTo>
                <a:lnTo>
                  <a:pt x="4559300" y="8467"/>
                </a:lnTo>
                <a:lnTo>
                  <a:pt x="0" y="8467"/>
                </a:lnTo>
                <a:lnTo>
                  <a:pt x="0" y="0"/>
                </a:lnTo>
                <a:close/>
              </a:path>
            </a:pathLst>
          </a:custGeom>
          <a:solidFill>
            <a:srgbClr val="788A9C">
              <a:alpha val="30196"/>
            </a:srgbClr>
          </a:solidFill>
          <a:ln/>
        </p:spPr>
      </p:sp>
      <p:sp>
        <p:nvSpPr>
          <p:cNvPr id="16" name="Shape 13"/>
          <p:cNvSpPr/>
          <p:nvPr/>
        </p:nvSpPr>
        <p:spPr>
          <a:xfrm>
            <a:off x="10498687" y="3263900"/>
            <a:ext cx="222250" cy="254000"/>
          </a:xfrm>
          <a:custGeom>
            <a:avLst/>
            <a:gdLst/>
            <a:ahLst/>
            <a:cxnLst/>
            <a:rect l="l" t="t" r="r" b="b"/>
            <a:pathLst>
              <a:path w="222250" h="254000">
                <a:moveTo>
                  <a:pt x="63500" y="0"/>
                </a:moveTo>
                <a:cubicBezTo>
                  <a:pt x="72281" y="0"/>
                  <a:pt x="79375" y="7094"/>
                  <a:pt x="79375" y="15875"/>
                </a:cubicBezTo>
                <a:lnTo>
                  <a:pt x="79375" y="31750"/>
                </a:lnTo>
                <a:lnTo>
                  <a:pt x="142875" y="31750"/>
                </a:lnTo>
                <a:lnTo>
                  <a:pt x="142875" y="15875"/>
                </a:lnTo>
                <a:cubicBezTo>
                  <a:pt x="142875" y="7094"/>
                  <a:pt x="149969" y="0"/>
                  <a:pt x="158750" y="0"/>
                </a:cubicBezTo>
                <a:cubicBezTo>
                  <a:pt x="167531" y="0"/>
                  <a:pt x="174625" y="7094"/>
                  <a:pt x="174625" y="15875"/>
                </a:cubicBezTo>
                <a:lnTo>
                  <a:pt x="174625" y="31750"/>
                </a:lnTo>
                <a:lnTo>
                  <a:pt x="190500" y="31750"/>
                </a:lnTo>
                <a:cubicBezTo>
                  <a:pt x="208012" y="31750"/>
                  <a:pt x="222250" y="45988"/>
                  <a:pt x="222250" y="63500"/>
                </a:cubicBezTo>
                <a:lnTo>
                  <a:pt x="222250" y="206375"/>
                </a:lnTo>
                <a:cubicBezTo>
                  <a:pt x="222250" y="223887"/>
                  <a:pt x="208012" y="238125"/>
                  <a:pt x="190500" y="238125"/>
                </a:cubicBezTo>
                <a:lnTo>
                  <a:pt x="31750" y="238125"/>
                </a:lnTo>
                <a:cubicBezTo>
                  <a:pt x="14238" y="238125"/>
                  <a:pt x="0" y="223887"/>
                  <a:pt x="0" y="206375"/>
                </a:cubicBezTo>
                <a:lnTo>
                  <a:pt x="0" y="63500"/>
                </a:lnTo>
                <a:cubicBezTo>
                  <a:pt x="0" y="45988"/>
                  <a:pt x="14238" y="31750"/>
                  <a:pt x="31750" y="31750"/>
                </a:cubicBezTo>
                <a:lnTo>
                  <a:pt x="47625" y="31750"/>
                </a:lnTo>
                <a:lnTo>
                  <a:pt x="47625" y="15875"/>
                </a:lnTo>
                <a:cubicBezTo>
                  <a:pt x="47625" y="7094"/>
                  <a:pt x="54719" y="0"/>
                  <a:pt x="63500" y="0"/>
                </a:cubicBezTo>
                <a:close/>
                <a:moveTo>
                  <a:pt x="63500" y="127000"/>
                </a:moveTo>
                <a:cubicBezTo>
                  <a:pt x="54719" y="127000"/>
                  <a:pt x="47625" y="134094"/>
                  <a:pt x="47625" y="142875"/>
                </a:cubicBezTo>
                <a:lnTo>
                  <a:pt x="47625" y="174625"/>
                </a:lnTo>
                <a:cubicBezTo>
                  <a:pt x="47625" y="183406"/>
                  <a:pt x="54719" y="190500"/>
                  <a:pt x="63500" y="190500"/>
                </a:cubicBezTo>
                <a:lnTo>
                  <a:pt x="158750" y="190500"/>
                </a:lnTo>
                <a:cubicBezTo>
                  <a:pt x="167531" y="190500"/>
                  <a:pt x="174625" y="183406"/>
                  <a:pt x="174625" y="174625"/>
                </a:cubicBezTo>
                <a:lnTo>
                  <a:pt x="174625" y="142875"/>
                </a:lnTo>
                <a:cubicBezTo>
                  <a:pt x="174625" y="134094"/>
                  <a:pt x="167531" y="127000"/>
                  <a:pt x="158750" y="127000"/>
                </a:cubicBezTo>
                <a:lnTo>
                  <a:pt x="63500" y="127000"/>
                </a:lnTo>
                <a:close/>
              </a:path>
            </a:pathLst>
          </a:custGeom>
          <a:solidFill>
            <a:srgbClr val="C8A97E"/>
          </a:solidFill>
          <a:ln/>
        </p:spPr>
      </p:sp>
      <p:sp>
        <p:nvSpPr>
          <p:cNvPr id="17" name="Text 14"/>
          <p:cNvSpPr/>
          <p:nvPr/>
        </p:nvSpPr>
        <p:spPr>
          <a:xfrm>
            <a:off x="10920962" y="3213100"/>
            <a:ext cx="14859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工作日vs周末</a:t>
            </a:r>
            <a:endParaRPr lang="en-US" sz="1600" dirty="0"/>
          </a:p>
        </p:txBody>
      </p:sp>
      <p:sp>
        <p:nvSpPr>
          <p:cNvPr id="18" name="Text 15"/>
          <p:cNvSpPr/>
          <p:nvPr/>
        </p:nvSpPr>
        <p:spPr>
          <a:xfrm>
            <a:off x="10451062" y="3670300"/>
            <a:ext cx="4660900" cy="6096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工作日签到次数明显多于周末，反映用户规律性的生活习惯</a:t>
            </a:r>
            <a:endParaRPr lang="en-US" sz="1600" dirty="0"/>
          </a:p>
        </p:txBody>
      </p:sp>
      <p:sp>
        <p:nvSpPr>
          <p:cNvPr id="19" name="Shape 16"/>
          <p:cNvSpPr/>
          <p:nvPr/>
        </p:nvSpPr>
        <p:spPr>
          <a:xfrm>
            <a:off x="10482812" y="4643958"/>
            <a:ext cx="254000" cy="254000"/>
          </a:xfrm>
          <a:custGeom>
            <a:avLst/>
            <a:gdLst/>
            <a:ahLst/>
            <a:cxnLst/>
            <a:rect l="l" t="t" r="r" b="b"/>
            <a:pathLst>
              <a:path w="254000" h="254000">
                <a:moveTo>
                  <a:pt x="127000" y="0"/>
                </a:moveTo>
                <a:cubicBezTo>
                  <a:pt x="197093" y="0"/>
                  <a:pt x="254000" y="56907"/>
                  <a:pt x="254000" y="127000"/>
                </a:cubicBezTo>
                <a:cubicBezTo>
                  <a:pt x="254000" y="197093"/>
                  <a:pt x="197093" y="254000"/>
                  <a:pt x="127000" y="254000"/>
                </a:cubicBezTo>
                <a:cubicBezTo>
                  <a:pt x="56907" y="254000"/>
                  <a:pt x="0" y="197093"/>
                  <a:pt x="0" y="127000"/>
                </a:cubicBezTo>
                <a:cubicBezTo>
                  <a:pt x="0" y="56907"/>
                  <a:pt x="56907" y="0"/>
                  <a:pt x="127000" y="0"/>
                </a:cubicBezTo>
                <a:close/>
                <a:moveTo>
                  <a:pt x="115094" y="59531"/>
                </a:moveTo>
                <a:lnTo>
                  <a:pt x="115094" y="127000"/>
                </a:lnTo>
                <a:cubicBezTo>
                  <a:pt x="115094" y="130969"/>
                  <a:pt x="117078" y="134689"/>
                  <a:pt x="120402" y="136922"/>
                </a:cubicBezTo>
                <a:lnTo>
                  <a:pt x="168027" y="168672"/>
                </a:lnTo>
                <a:cubicBezTo>
                  <a:pt x="173484" y="172343"/>
                  <a:pt x="180876" y="170855"/>
                  <a:pt x="184547" y="165348"/>
                </a:cubicBezTo>
                <a:cubicBezTo>
                  <a:pt x="188218" y="159841"/>
                  <a:pt x="186730" y="152499"/>
                  <a:pt x="181223" y="148828"/>
                </a:cubicBezTo>
                <a:lnTo>
                  <a:pt x="138906" y="120650"/>
                </a:lnTo>
                <a:lnTo>
                  <a:pt x="138906" y="59531"/>
                </a:lnTo>
                <a:cubicBezTo>
                  <a:pt x="138906" y="52933"/>
                  <a:pt x="133598" y="47625"/>
                  <a:pt x="127000" y="47625"/>
                </a:cubicBezTo>
                <a:cubicBezTo>
                  <a:pt x="120402" y="47625"/>
                  <a:pt x="115094" y="52933"/>
                  <a:pt x="115094" y="59531"/>
                </a:cubicBezTo>
                <a:close/>
              </a:path>
            </a:pathLst>
          </a:custGeom>
          <a:solidFill>
            <a:srgbClr val="C8A97E"/>
          </a:solidFill>
          <a:ln/>
        </p:spPr>
      </p:sp>
      <p:sp>
        <p:nvSpPr>
          <p:cNvPr id="20" name="Text 17"/>
          <p:cNvSpPr/>
          <p:nvPr/>
        </p:nvSpPr>
        <p:spPr>
          <a:xfrm>
            <a:off x="10920962" y="4593158"/>
            <a:ext cx="14859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时间偏好模式</a:t>
            </a:r>
            <a:endParaRPr lang="en-US" sz="1600" dirty="0"/>
          </a:p>
        </p:txBody>
      </p:sp>
      <p:sp>
        <p:nvSpPr>
          <p:cNvPr id="21" name="Text 18"/>
          <p:cNvSpPr/>
          <p:nvPr/>
        </p:nvSpPr>
        <p:spPr>
          <a:xfrm>
            <a:off x="10451062" y="5050358"/>
            <a:ext cx="4660900" cy="6096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不同类别地点有明显的时间偏好，如餐厅在用餐时间、娱乐场所晚上活跃</a:t>
            </a:r>
            <a:endParaRPr lang="en-US" sz="1600" dirty="0"/>
          </a:p>
        </p:txBody>
      </p:sp>
      <p:sp>
        <p:nvSpPr>
          <p:cNvPr id="22" name="Shape 19"/>
          <p:cNvSpPr/>
          <p:nvPr/>
        </p:nvSpPr>
        <p:spPr>
          <a:xfrm>
            <a:off x="10120862" y="5863158"/>
            <a:ext cx="50800" cy="2976846"/>
          </a:xfrm>
          <a:custGeom>
            <a:avLst/>
            <a:gdLst/>
            <a:ahLst/>
            <a:cxnLst/>
            <a:rect l="l" t="t" r="r" b="b"/>
            <a:pathLst>
              <a:path w="50800" h="2590800">
                <a:moveTo>
                  <a:pt x="0" y="0"/>
                </a:moveTo>
                <a:lnTo>
                  <a:pt x="50800" y="0"/>
                </a:lnTo>
                <a:lnTo>
                  <a:pt x="50800" y="2590800"/>
                </a:lnTo>
                <a:lnTo>
                  <a:pt x="0" y="2590800"/>
                </a:lnTo>
                <a:lnTo>
                  <a:pt x="0" y="0"/>
                </a:lnTo>
                <a:close/>
              </a:path>
            </a:pathLst>
          </a:custGeom>
          <a:solidFill>
            <a:srgbClr val="4A6D8C"/>
          </a:solidFill>
          <a:ln/>
        </p:spPr>
      </p:sp>
      <p:sp>
        <p:nvSpPr>
          <p:cNvPr id="23" name="Text 20"/>
          <p:cNvSpPr/>
          <p:nvPr/>
        </p:nvSpPr>
        <p:spPr>
          <a:xfrm>
            <a:off x="10451062" y="5863158"/>
            <a:ext cx="47117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用户活跃度分布</a:t>
            </a:r>
            <a:endParaRPr lang="en-US" sz="1600" dirty="0"/>
          </a:p>
        </p:txBody>
      </p:sp>
      <p:sp>
        <p:nvSpPr>
          <p:cNvPr id="25" name="Text 21"/>
          <p:cNvSpPr/>
          <p:nvPr/>
        </p:nvSpPr>
        <p:spPr>
          <a:xfrm>
            <a:off x="10451062" y="8586004"/>
            <a:ext cx="46482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用户活跃度呈现长尾分布，少数用户产生大部分签到记录</a:t>
            </a:r>
            <a:endParaRPr lang="en-US" sz="1600" dirty="0"/>
          </a:p>
        </p:txBody>
      </p:sp>
      <p:pic>
        <p:nvPicPr>
          <p:cNvPr id="27" name="图片 26">
            <a:extLst>
              <a:ext uri="{FF2B5EF4-FFF2-40B4-BE49-F238E27FC236}">
                <a16:creationId xmlns:a16="http://schemas.microsoft.com/office/drawing/2014/main" id="{B51C223D-FADE-ECC7-9F6E-641145FF9D03}"/>
              </a:ext>
            </a:extLst>
          </p:cNvPr>
          <p:cNvPicPr>
            <a:picLocks noChangeAspect="1"/>
          </p:cNvPicPr>
          <p:nvPr/>
        </p:nvPicPr>
        <p:blipFill>
          <a:blip r:embed="rId3"/>
          <a:stretch>
            <a:fillRect/>
          </a:stretch>
        </p:blipFill>
        <p:spPr>
          <a:xfrm>
            <a:off x="895349" y="2395254"/>
            <a:ext cx="8800741" cy="6317750"/>
          </a:xfrm>
          <a:prstGeom prst="rect">
            <a:avLst/>
          </a:prstGeom>
        </p:spPr>
      </p:pic>
      <p:pic>
        <p:nvPicPr>
          <p:cNvPr id="29" name="图片 28" descr="图表, 直方图&#10;&#10;AI 生成的内容可能不正确。">
            <a:extLst>
              <a:ext uri="{FF2B5EF4-FFF2-40B4-BE49-F238E27FC236}">
                <a16:creationId xmlns:a16="http://schemas.microsoft.com/office/drawing/2014/main" id="{501D4638-B1C0-F672-32C1-8D69ABBE2964}"/>
              </a:ext>
            </a:extLst>
          </p:cNvPr>
          <p:cNvPicPr>
            <a:picLocks noChangeAspect="1"/>
          </p:cNvPicPr>
          <p:nvPr/>
        </p:nvPicPr>
        <p:blipFill>
          <a:blip r:embed="rId4"/>
          <a:stretch>
            <a:fillRect/>
          </a:stretch>
        </p:blipFill>
        <p:spPr>
          <a:xfrm>
            <a:off x="10498687" y="6259287"/>
            <a:ext cx="3135242" cy="2298083"/>
          </a:xfrm>
          <a:prstGeom prst="rect">
            <a:avLst/>
          </a:prstGeom>
        </p:spPr>
      </p:pic>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508000" y="558800"/>
            <a:ext cx="508000" cy="508000"/>
          </a:xfrm>
          <a:custGeom>
            <a:avLst/>
            <a:gdLst/>
            <a:ahLst/>
            <a:cxnLst/>
            <a:rect l="l" t="t" r="r" b="b"/>
            <a:pathLst>
              <a:path w="508000" h="508000">
                <a:moveTo>
                  <a:pt x="50800" y="0"/>
                </a:moveTo>
                <a:lnTo>
                  <a:pt x="457200" y="0"/>
                </a:lnTo>
                <a:cubicBezTo>
                  <a:pt x="485237" y="0"/>
                  <a:pt x="508000" y="22763"/>
                  <a:pt x="508000" y="50800"/>
                </a:cubicBezTo>
                <a:lnTo>
                  <a:pt x="508000" y="457200"/>
                </a:lnTo>
                <a:cubicBezTo>
                  <a:pt x="508000" y="485237"/>
                  <a:pt x="485237" y="508000"/>
                  <a:pt x="457200" y="508000"/>
                </a:cubicBezTo>
                <a:lnTo>
                  <a:pt x="50800" y="508000"/>
                </a:lnTo>
                <a:cubicBezTo>
                  <a:pt x="22763" y="508000"/>
                  <a:pt x="0" y="485237"/>
                  <a:pt x="0" y="457200"/>
                </a:cubicBezTo>
                <a:lnTo>
                  <a:pt x="0" y="50800"/>
                </a:lnTo>
                <a:cubicBezTo>
                  <a:pt x="0" y="22763"/>
                  <a:pt x="22763" y="0"/>
                  <a:pt x="50800" y="0"/>
                </a:cubicBezTo>
                <a:close/>
              </a:path>
            </a:pathLst>
          </a:custGeom>
          <a:solidFill>
            <a:srgbClr val="4A6D8C"/>
          </a:solidFill>
          <a:ln/>
        </p:spPr>
      </p:sp>
      <p:sp>
        <p:nvSpPr>
          <p:cNvPr id="3" name="Text 1"/>
          <p:cNvSpPr/>
          <p:nvPr/>
        </p:nvSpPr>
        <p:spPr>
          <a:xfrm>
            <a:off x="607880" y="635000"/>
            <a:ext cx="4318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04</a:t>
            </a:r>
            <a:endParaRPr lang="en-US" sz="1600" dirty="0"/>
          </a:p>
        </p:txBody>
      </p:sp>
      <p:sp>
        <p:nvSpPr>
          <p:cNvPr id="4" name="Text 2"/>
          <p:cNvSpPr/>
          <p:nvPr/>
        </p:nvSpPr>
        <p:spPr>
          <a:xfrm>
            <a:off x="1219200" y="508000"/>
            <a:ext cx="7010400" cy="609600"/>
          </a:xfrm>
          <a:prstGeom prst="rect">
            <a:avLst/>
          </a:prstGeom>
          <a:noFill/>
          <a:ln/>
        </p:spPr>
        <p:txBody>
          <a:bodyPr wrap="square" lIns="0" tIns="0" rIns="0" bIns="0" rtlCol="0" anchor="ctr"/>
          <a:lstStyle/>
          <a:p>
            <a:pPr>
              <a:lnSpc>
                <a:spcPct val="80000"/>
              </a:lnSpc>
            </a:pPr>
            <a:r>
              <a:rPr lang="en-US" sz="4800" b="1" dirty="0">
                <a:solidFill>
                  <a:srgbClr val="E1E3E6"/>
                </a:solidFill>
                <a:latin typeface="MiSans" pitchFamily="34" charset="0"/>
                <a:ea typeface="MiSans" pitchFamily="34" charset="-122"/>
                <a:cs typeface="MiSans" pitchFamily="34" charset="-120"/>
              </a:rPr>
              <a:t>空间分布与热门地点分析</a:t>
            </a:r>
            <a:endParaRPr lang="en-US" sz="1600" dirty="0"/>
          </a:p>
        </p:txBody>
      </p:sp>
      <p:sp>
        <p:nvSpPr>
          <p:cNvPr id="5" name="Text 3"/>
          <p:cNvSpPr/>
          <p:nvPr/>
        </p:nvSpPr>
        <p:spPr>
          <a:xfrm>
            <a:off x="508000" y="1270000"/>
            <a:ext cx="15367000" cy="355600"/>
          </a:xfrm>
          <a:prstGeom prst="rect">
            <a:avLst/>
          </a:prstGeom>
          <a:noFill/>
          <a:ln/>
        </p:spPr>
        <p:txBody>
          <a:bodyPr wrap="square" lIns="0" tIns="0" rIns="0" bIns="0" rtlCol="0" anchor="ctr"/>
          <a:lstStyle/>
          <a:p>
            <a:pPr>
              <a:lnSpc>
                <a:spcPct val="120000"/>
              </a:lnSpc>
            </a:pPr>
            <a:r>
              <a:rPr lang="en-US" sz="2000" dirty="0">
                <a:solidFill>
                  <a:srgbClr val="C8A97E"/>
                </a:solidFill>
                <a:latin typeface="MiSans" pitchFamily="34" charset="0"/>
                <a:ea typeface="MiSans" pitchFamily="34" charset="-122"/>
                <a:cs typeface="MiSans" pitchFamily="34" charset="-120"/>
              </a:rPr>
              <a:t>地理空间的用户活动模式与POI热度排名</a:t>
            </a:r>
            <a:endParaRPr lang="en-US" sz="1600" dirty="0"/>
          </a:p>
        </p:txBody>
      </p:sp>
      <p:sp>
        <p:nvSpPr>
          <p:cNvPr id="6" name="Shape 4"/>
          <p:cNvSpPr/>
          <p:nvPr/>
        </p:nvSpPr>
        <p:spPr>
          <a:xfrm>
            <a:off x="533400" y="1828800"/>
            <a:ext cx="50800" cy="6807200"/>
          </a:xfrm>
          <a:custGeom>
            <a:avLst/>
            <a:gdLst/>
            <a:ahLst/>
            <a:cxnLst/>
            <a:rect l="l" t="t" r="r" b="b"/>
            <a:pathLst>
              <a:path w="50800" h="6807200">
                <a:moveTo>
                  <a:pt x="0" y="0"/>
                </a:moveTo>
                <a:lnTo>
                  <a:pt x="50800" y="0"/>
                </a:lnTo>
                <a:lnTo>
                  <a:pt x="50800" y="6807200"/>
                </a:lnTo>
                <a:lnTo>
                  <a:pt x="0" y="6807200"/>
                </a:lnTo>
                <a:lnTo>
                  <a:pt x="0" y="0"/>
                </a:lnTo>
                <a:close/>
              </a:path>
            </a:pathLst>
          </a:custGeom>
          <a:solidFill>
            <a:srgbClr val="4A6D8C"/>
          </a:solidFill>
          <a:ln/>
        </p:spPr>
      </p:sp>
      <p:sp>
        <p:nvSpPr>
          <p:cNvPr id="7" name="Text 5"/>
          <p:cNvSpPr/>
          <p:nvPr/>
        </p:nvSpPr>
        <p:spPr>
          <a:xfrm>
            <a:off x="863600" y="1828800"/>
            <a:ext cx="73279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空间分布特征</a:t>
            </a:r>
            <a:endParaRPr lang="en-US" sz="1600" dirty="0"/>
          </a:p>
        </p:txBody>
      </p:sp>
      <p:sp>
        <p:nvSpPr>
          <p:cNvPr id="9" name="Text 6"/>
          <p:cNvSpPr/>
          <p:nvPr/>
        </p:nvSpPr>
        <p:spPr>
          <a:xfrm>
            <a:off x="863600" y="7924800"/>
            <a:ext cx="72390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 </a:t>
            </a:r>
            <a:r>
              <a:rPr lang="en-US" sz="1600" b="1" dirty="0">
                <a:solidFill>
                  <a:srgbClr val="E1E3E6"/>
                </a:solidFill>
                <a:latin typeface="MiSans" pitchFamily="34" charset="0"/>
                <a:ea typeface="MiSans" pitchFamily="34" charset="-122"/>
                <a:cs typeface="MiSans" pitchFamily="34" charset="-120"/>
              </a:rPr>
              <a:t>聚类分布</a:t>
            </a:r>
            <a:r>
              <a:rPr lang="en-US" sz="1600" dirty="0">
                <a:solidFill>
                  <a:srgbClr val="788A9C"/>
                </a:solidFill>
                <a:latin typeface="MiSans" pitchFamily="34" charset="0"/>
                <a:ea typeface="MiSans" pitchFamily="34" charset="-122"/>
                <a:cs typeface="MiSans" pitchFamily="34" charset="-120"/>
              </a:rPr>
              <a:t>：热门地点呈现明显的聚类特征</a:t>
            </a:r>
            <a:endParaRPr lang="en-US" sz="1600" dirty="0"/>
          </a:p>
        </p:txBody>
      </p:sp>
      <p:sp>
        <p:nvSpPr>
          <p:cNvPr id="10" name="Text 7"/>
          <p:cNvSpPr/>
          <p:nvPr/>
        </p:nvSpPr>
        <p:spPr>
          <a:xfrm>
            <a:off x="863600" y="8331200"/>
            <a:ext cx="72390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 </a:t>
            </a:r>
            <a:r>
              <a:rPr lang="en-US" sz="1600" b="1" dirty="0">
                <a:solidFill>
                  <a:srgbClr val="E1E3E6"/>
                </a:solidFill>
                <a:latin typeface="MiSans" pitchFamily="34" charset="0"/>
                <a:ea typeface="MiSans" pitchFamily="34" charset="-122"/>
                <a:cs typeface="MiSans" pitchFamily="34" charset="-120"/>
              </a:rPr>
              <a:t>城市中心集中</a:t>
            </a:r>
            <a:r>
              <a:rPr lang="en-US" sz="1600" dirty="0">
                <a:solidFill>
                  <a:srgbClr val="788A9C"/>
                </a:solidFill>
                <a:latin typeface="MiSans" pitchFamily="34" charset="0"/>
                <a:ea typeface="MiSans" pitchFamily="34" charset="-122"/>
                <a:cs typeface="MiSans" pitchFamily="34" charset="-120"/>
              </a:rPr>
              <a:t>：POI密度与商业活跃度正相关</a:t>
            </a:r>
            <a:endParaRPr lang="en-US" sz="1600" dirty="0"/>
          </a:p>
        </p:txBody>
      </p:sp>
      <p:sp>
        <p:nvSpPr>
          <p:cNvPr id="11" name="Shape 8"/>
          <p:cNvSpPr/>
          <p:nvPr/>
        </p:nvSpPr>
        <p:spPr>
          <a:xfrm>
            <a:off x="8331200" y="1319363"/>
            <a:ext cx="50800" cy="2590800"/>
          </a:xfrm>
          <a:custGeom>
            <a:avLst/>
            <a:gdLst/>
            <a:ahLst/>
            <a:cxnLst/>
            <a:rect l="l" t="t" r="r" b="b"/>
            <a:pathLst>
              <a:path w="50800" h="2590800">
                <a:moveTo>
                  <a:pt x="0" y="0"/>
                </a:moveTo>
                <a:lnTo>
                  <a:pt x="50800" y="0"/>
                </a:lnTo>
                <a:lnTo>
                  <a:pt x="50800" y="2590800"/>
                </a:lnTo>
                <a:lnTo>
                  <a:pt x="0" y="2590800"/>
                </a:lnTo>
                <a:lnTo>
                  <a:pt x="0" y="0"/>
                </a:lnTo>
                <a:close/>
              </a:path>
            </a:pathLst>
          </a:custGeom>
          <a:solidFill>
            <a:srgbClr val="C8A97E"/>
          </a:solidFill>
          <a:ln/>
        </p:spPr>
      </p:sp>
      <p:sp>
        <p:nvSpPr>
          <p:cNvPr id="12" name="Text 9"/>
          <p:cNvSpPr/>
          <p:nvPr/>
        </p:nvSpPr>
        <p:spPr>
          <a:xfrm>
            <a:off x="8661400" y="1319363"/>
            <a:ext cx="73279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地点热度排名</a:t>
            </a:r>
            <a:endParaRPr lang="en-US" sz="1600" dirty="0"/>
          </a:p>
        </p:txBody>
      </p:sp>
      <p:sp>
        <p:nvSpPr>
          <p:cNvPr id="14" name="Text 10"/>
          <p:cNvSpPr/>
          <p:nvPr/>
        </p:nvSpPr>
        <p:spPr>
          <a:xfrm>
            <a:off x="8661400" y="3605363"/>
            <a:ext cx="72390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热门地点主要集中在商业中心、旅游景点和交通枢纽附近</a:t>
            </a:r>
            <a:endParaRPr lang="en-US" sz="1600" dirty="0"/>
          </a:p>
        </p:txBody>
      </p:sp>
      <p:sp>
        <p:nvSpPr>
          <p:cNvPr id="15" name="Shape 11"/>
          <p:cNvSpPr/>
          <p:nvPr/>
        </p:nvSpPr>
        <p:spPr>
          <a:xfrm>
            <a:off x="8331200" y="4113363"/>
            <a:ext cx="50800" cy="1371600"/>
          </a:xfrm>
          <a:custGeom>
            <a:avLst/>
            <a:gdLst/>
            <a:ahLst/>
            <a:cxnLst/>
            <a:rect l="l" t="t" r="r" b="b"/>
            <a:pathLst>
              <a:path w="50800" h="1371600">
                <a:moveTo>
                  <a:pt x="0" y="0"/>
                </a:moveTo>
                <a:lnTo>
                  <a:pt x="50800" y="0"/>
                </a:lnTo>
                <a:lnTo>
                  <a:pt x="50800" y="1371600"/>
                </a:lnTo>
                <a:lnTo>
                  <a:pt x="0" y="1371600"/>
                </a:lnTo>
                <a:lnTo>
                  <a:pt x="0" y="0"/>
                </a:lnTo>
                <a:close/>
              </a:path>
            </a:pathLst>
          </a:custGeom>
          <a:solidFill>
            <a:srgbClr val="4A6D8C"/>
          </a:solidFill>
          <a:ln/>
        </p:spPr>
      </p:sp>
      <p:sp>
        <p:nvSpPr>
          <p:cNvPr id="16" name="Text 12"/>
          <p:cNvSpPr/>
          <p:nvPr/>
        </p:nvSpPr>
        <p:spPr>
          <a:xfrm>
            <a:off x="8661400" y="4113363"/>
            <a:ext cx="72898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空间行为洞察</a:t>
            </a:r>
            <a:endParaRPr lang="en-US" sz="1600" dirty="0"/>
          </a:p>
        </p:txBody>
      </p:sp>
      <p:sp>
        <p:nvSpPr>
          <p:cNvPr id="17" name="Shape 13"/>
          <p:cNvSpPr/>
          <p:nvPr/>
        </p:nvSpPr>
        <p:spPr>
          <a:xfrm>
            <a:off x="8674100" y="4672163"/>
            <a:ext cx="25400" cy="812800"/>
          </a:xfrm>
          <a:custGeom>
            <a:avLst/>
            <a:gdLst/>
            <a:ahLst/>
            <a:cxnLst/>
            <a:rect l="l" t="t" r="r" b="b"/>
            <a:pathLst>
              <a:path w="25400" h="812800">
                <a:moveTo>
                  <a:pt x="0" y="0"/>
                </a:moveTo>
                <a:lnTo>
                  <a:pt x="25400" y="0"/>
                </a:lnTo>
                <a:lnTo>
                  <a:pt x="25400" y="812800"/>
                </a:lnTo>
                <a:lnTo>
                  <a:pt x="0" y="812800"/>
                </a:lnTo>
                <a:lnTo>
                  <a:pt x="0" y="0"/>
                </a:lnTo>
                <a:close/>
              </a:path>
            </a:pathLst>
          </a:custGeom>
          <a:solidFill>
            <a:srgbClr val="4A6D8C"/>
          </a:solidFill>
          <a:ln/>
        </p:spPr>
      </p:sp>
      <p:sp>
        <p:nvSpPr>
          <p:cNvPr id="18" name="Text 14"/>
          <p:cNvSpPr/>
          <p:nvPr/>
        </p:nvSpPr>
        <p:spPr>
          <a:xfrm>
            <a:off x="8724900" y="4672163"/>
            <a:ext cx="3543300" cy="508000"/>
          </a:xfrm>
          <a:prstGeom prst="rect">
            <a:avLst/>
          </a:prstGeom>
          <a:noFill/>
          <a:ln/>
        </p:spPr>
        <p:txBody>
          <a:bodyPr wrap="square" lIns="0" tIns="0" rIns="0" bIns="0" rtlCol="0" anchor="ctr"/>
          <a:lstStyle/>
          <a:p>
            <a:pPr algn="ctr">
              <a:lnSpc>
                <a:spcPct val="90000"/>
              </a:lnSpc>
            </a:pPr>
            <a:r>
              <a:rPr lang="en-US" sz="3600" b="1" dirty="0">
                <a:solidFill>
                  <a:srgbClr val="C8A97E"/>
                </a:solidFill>
                <a:latin typeface="MiSans" pitchFamily="34" charset="0"/>
                <a:ea typeface="MiSans" pitchFamily="34" charset="-122"/>
                <a:cs typeface="MiSans" pitchFamily="34" charset="-120"/>
              </a:rPr>
              <a:t>5km</a:t>
            </a:r>
            <a:endParaRPr lang="en-US" sz="1600" dirty="0"/>
          </a:p>
        </p:txBody>
      </p:sp>
      <p:sp>
        <p:nvSpPr>
          <p:cNvPr id="19" name="Text 15"/>
          <p:cNvSpPr/>
          <p:nvPr/>
        </p:nvSpPr>
        <p:spPr>
          <a:xfrm>
            <a:off x="8794750" y="5230963"/>
            <a:ext cx="3403600" cy="254000"/>
          </a:xfrm>
          <a:prstGeom prst="rect">
            <a:avLst/>
          </a:prstGeom>
          <a:noFill/>
          <a:ln/>
        </p:spPr>
        <p:txBody>
          <a:bodyPr wrap="square" lIns="0" tIns="0" rIns="0" bIns="0" rtlCol="0" anchor="ctr"/>
          <a:lstStyle/>
          <a:p>
            <a:pPr algn="ctr">
              <a:lnSpc>
                <a:spcPct val="120000"/>
              </a:lnSpc>
            </a:pPr>
            <a:r>
              <a:rPr lang="en-US" sz="1400" dirty="0">
                <a:solidFill>
                  <a:srgbClr val="788A9C"/>
                </a:solidFill>
                <a:latin typeface="MiSans" pitchFamily="34" charset="0"/>
                <a:ea typeface="MiSans" pitchFamily="34" charset="-122"/>
                <a:cs typeface="MiSans" pitchFamily="34" charset="-120"/>
              </a:rPr>
              <a:t>平均活动半径</a:t>
            </a:r>
            <a:endParaRPr lang="en-US" sz="1600" dirty="0"/>
          </a:p>
        </p:txBody>
      </p:sp>
      <p:sp>
        <p:nvSpPr>
          <p:cNvPr id="20" name="Shape 16"/>
          <p:cNvSpPr/>
          <p:nvPr/>
        </p:nvSpPr>
        <p:spPr>
          <a:xfrm>
            <a:off x="12319000" y="4672163"/>
            <a:ext cx="25400" cy="812800"/>
          </a:xfrm>
          <a:custGeom>
            <a:avLst/>
            <a:gdLst/>
            <a:ahLst/>
            <a:cxnLst/>
            <a:rect l="l" t="t" r="r" b="b"/>
            <a:pathLst>
              <a:path w="25400" h="812800">
                <a:moveTo>
                  <a:pt x="0" y="0"/>
                </a:moveTo>
                <a:lnTo>
                  <a:pt x="25400" y="0"/>
                </a:lnTo>
                <a:lnTo>
                  <a:pt x="25400" y="812800"/>
                </a:lnTo>
                <a:lnTo>
                  <a:pt x="0" y="812800"/>
                </a:lnTo>
                <a:lnTo>
                  <a:pt x="0" y="0"/>
                </a:lnTo>
                <a:close/>
              </a:path>
            </a:pathLst>
          </a:custGeom>
          <a:solidFill>
            <a:srgbClr val="C8A97E"/>
          </a:solidFill>
          <a:ln/>
        </p:spPr>
      </p:sp>
      <p:sp>
        <p:nvSpPr>
          <p:cNvPr id="21" name="Text 17"/>
          <p:cNvSpPr/>
          <p:nvPr/>
        </p:nvSpPr>
        <p:spPr>
          <a:xfrm>
            <a:off x="12369800" y="4672163"/>
            <a:ext cx="3543300" cy="508000"/>
          </a:xfrm>
          <a:prstGeom prst="rect">
            <a:avLst/>
          </a:prstGeom>
          <a:noFill/>
          <a:ln/>
        </p:spPr>
        <p:txBody>
          <a:bodyPr wrap="square" lIns="0" tIns="0" rIns="0" bIns="0" rtlCol="0" anchor="ctr"/>
          <a:lstStyle/>
          <a:p>
            <a:pPr algn="ctr">
              <a:lnSpc>
                <a:spcPct val="90000"/>
              </a:lnSpc>
            </a:pPr>
            <a:r>
              <a:rPr lang="en-US" sz="3600" b="1" dirty="0">
                <a:solidFill>
                  <a:srgbClr val="C8A97E"/>
                </a:solidFill>
                <a:latin typeface="MiSans" pitchFamily="34" charset="0"/>
                <a:ea typeface="MiSans" pitchFamily="34" charset="-122"/>
                <a:cs typeface="MiSans" pitchFamily="34" charset="-120"/>
              </a:rPr>
              <a:t>80%</a:t>
            </a:r>
            <a:endParaRPr lang="en-US" sz="1600" dirty="0"/>
          </a:p>
        </p:txBody>
      </p:sp>
      <p:sp>
        <p:nvSpPr>
          <p:cNvPr id="22" name="Text 18"/>
          <p:cNvSpPr/>
          <p:nvPr/>
        </p:nvSpPr>
        <p:spPr>
          <a:xfrm>
            <a:off x="12439650" y="5230963"/>
            <a:ext cx="3403600" cy="254000"/>
          </a:xfrm>
          <a:prstGeom prst="rect">
            <a:avLst/>
          </a:prstGeom>
          <a:noFill/>
          <a:ln/>
        </p:spPr>
        <p:txBody>
          <a:bodyPr wrap="square" lIns="0" tIns="0" rIns="0" bIns="0" rtlCol="0" anchor="ctr"/>
          <a:lstStyle/>
          <a:p>
            <a:pPr algn="ctr">
              <a:lnSpc>
                <a:spcPct val="120000"/>
              </a:lnSpc>
            </a:pPr>
            <a:r>
              <a:rPr lang="en-US" sz="1400" dirty="0">
                <a:solidFill>
                  <a:srgbClr val="788A9C"/>
                </a:solidFill>
                <a:latin typeface="MiSans" pitchFamily="34" charset="0"/>
                <a:ea typeface="MiSans" pitchFamily="34" charset="-122"/>
                <a:cs typeface="MiSans" pitchFamily="34" charset="-120"/>
              </a:rPr>
              <a:t>用户集中在核心区</a:t>
            </a:r>
            <a:endParaRPr lang="en-US" sz="1600" dirty="0"/>
          </a:p>
        </p:txBody>
      </p:sp>
      <p:sp>
        <p:nvSpPr>
          <p:cNvPr id="23" name="Shape 19"/>
          <p:cNvSpPr/>
          <p:nvPr/>
        </p:nvSpPr>
        <p:spPr>
          <a:xfrm>
            <a:off x="8331200" y="5688162"/>
            <a:ext cx="45833" cy="3145119"/>
          </a:xfrm>
          <a:custGeom>
            <a:avLst/>
            <a:gdLst/>
            <a:ahLst/>
            <a:cxnLst/>
            <a:rect l="l" t="t" r="r" b="b"/>
            <a:pathLst>
              <a:path w="50800" h="2438400">
                <a:moveTo>
                  <a:pt x="0" y="0"/>
                </a:moveTo>
                <a:lnTo>
                  <a:pt x="50800" y="0"/>
                </a:lnTo>
                <a:lnTo>
                  <a:pt x="50800" y="2438400"/>
                </a:lnTo>
                <a:lnTo>
                  <a:pt x="0" y="2438400"/>
                </a:lnTo>
                <a:lnTo>
                  <a:pt x="0" y="0"/>
                </a:lnTo>
                <a:close/>
              </a:path>
            </a:pathLst>
          </a:custGeom>
          <a:solidFill>
            <a:srgbClr val="C8A97E"/>
          </a:solidFill>
          <a:ln/>
        </p:spPr>
      </p:sp>
      <p:sp>
        <p:nvSpPr>
          <p:cNvPr id="24" name="Text 20"/>
          <p:cNvSpPr/>
          <p:nvPr/>
        </p:nvSpPr>
        <p:spPr>
          <a:xfrm>
            <a:off x="8661400" y="5840563"/>
            <a:ext cx="72898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用户签到地图示例</a:t>
            </a:r>
            <a:endParaRPr lang="en-US" sz="1600" dirty="0"/>
          </a:p>
        </p:txBody>
      </p:sp>
      <p:sp>
        <p:nvSpPr>
          <p:cNvPr id="26" name="Text 21"/>
          <p:cNvSpPr/>
          <p:nvPr/>
        </p:nvSpPr>
        <p:spPr>
          <a:xfrm>
            <a:off x="12109450" y="8331200"/>
            <a:ext cx="7226300" cy="254000"/>
          </a:xfrm>
          <a:prstGeom prst="rect">
            <a:avLst/>
          </a:prstGeom>
          <a:noFill/>
          <a:ln/>
        </p:spPr>
        <p:txBody>
          <a:bodyPr wrap="square" lIns="0" tIns="0" rIns="0" bIns="0" rtlCol="0" anchor="ctr"/>
          <a:lstStyle/>
          <a:p>
            <a:pPr>
              <a:lnSpc>
                <a:spcPct val="120000"/>
              </a:lnSpc>
            </a:pPr>
            <a:r>
              <a:rPr lang="en-US" sz="1600" dirty="0">
                <a:solidFill>
                  <a:srgbClr val="788A9C"/>
                </a:solidFill>
                <a:latin typeface="MiSans" pitchFamily="34" charset="0"/>
                <a:ea typeface="MiSans" pitchFamily="34" charset="-122"/>
                <a:cs typeface="MiSans" pitchFamily="34" charset="-120"/>
              </a:rPr>
              <a:t>用户活动范围相对集中，呈现明显的地理偏好</a:t>
            </a:r>
            <a:endParaRPr lang="en-US" dirty="0"/>
          </a:p>
        </p:txBody>
      </p:sp>
      <p:pic>
        <p:nvPicPr>
          <p:cNvPr id="28" name="图片 27">
            <a:extLst>
              <a:ext uri="{FF2B5EF4-FFF2-40B4-BE49-F238E27FC236}">
                <a16:creationId xmlns:a16="http://schemas.microsoft.com/office/drawing/2014/main" id="{ED0F0016-2343-862F-B6EC-78560CDBFAB5}"/>
              </a:ext>
            </a:extLst>
          </p:cNvPr>
          <p:cNvPicPr>
            <a:picLocks noChangeAspect="1"/>
          </p:cNvPicPr>
          <p:nvPr/>
        </p:nvPicPr>
        <p:blipFill>
          <a:blip r:embed="rId3"/>
          <a:stretch>
            <a:fillRect/>
          </a:stretch>
        </p:blipFill>
        <p:spPr>
          <a:xfrm>
            <a:off x="876300" y="2387600"/>
            <a:ext cx="6985000" cy="5419004"/>
          </a:xfrm>
          <a:prstGeom prst="rect">
            <a:avLst/>
          </a:prstGeom>
        </p:spPr>
      </p:pic>
      <p:pic>
        <p:nvPicPr>
          <p:cNvPr id="30" name="图片 29">
            <a:extLst>
              <a:ext uri="{FF2B5EF4-FFF2-40B4-BE49-F238E27FC236}">
                <a16:creationId xmlns:a16="http://schemas.microsoft.com/office/drawing/2014/main" id="{9DE6026C-B73B-8BD0-B8A2-F3FD9CF5EAF4}"/>
              </a:ext>
            </a:extLst>
          </p:cNvPr>
          <p:cNvPicPr>
            <a:picLocks noChangeAspect="1"/>
          </p:cNvPicPr>
          <p:nvPr/>
        </p:nvPicPr>
        <p:blipFill>
          <a:blip r:embed="rId4"/>
          <a:stretch>
            <a:fillRect/>
          </a:stretch>
        </p:blipFill>
        <p:spPr>
          <a:xfrm>
            <a:off x="8661399" y="6344251"/>
            <a:ext cx="3297685" cy="2391375"/>
          </a:xfrm>
          <a:prstGeom prst="rect">
            <a:avLst/>
          </a:prstGeom>
        </p:spPr>
      </p:pic>
      <p:pic>
        <p:nvPicPr>
          <p:cNvPr id="32" name="图片 31">
            <a:extLst>
              <a:ext uri="{FF2B5EF4-FFF2-40B4-BE49-F238E27FC236}">
                <a16:creationId xmlns:a16="http://schemas.microsoft.com/office/drawing/2014/main" id="{73AC4BB7-77F5-EC00-E920-A0C7DDCED394}"/>
              </a:ext>
            </a:extLst>
          </p:cNvPr>
          <p:cNvPicPr>
            <a:picLocks noChangeAspect="1"/>
          </p:cNvPicPr>
          <p:nvPr/>
        </p:nvPicPr>
        <p:blipFill>
          <a:blip r:embed="rId5"/>
          <a:stretch>
            <a:fillRect/>
          </a:stretch>
        </p:blipFill>
        <p:spPr>
          <a:xfrm>
            <a:off x="8661399" y="1817220"/>
            <a:ext cx="3606801" cy="1683162"/>
          </a:xfrm>
          <a:prstGeom prst="rect">
            <a:avLst/>
          </a:prstGeom>
        </p:spPr>
      </p:pic>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508000" y="558800"/>
            <a:ext cx="508000" cy="508000"/>
          </a:xfrm>
          <a:custGeom>
            <a:avLst/>
            <a:gdLst/>
            <a:ahLst/>
            <a:cxnLst/>
            <a:rect l="l" t="t" r="r" b="b"/>
            <a:pathLst>
              <a:path w="508000" h="508000">
                <a:moveTo>
                  <a:pt x="50800" y="0"/>
                </a:moveTo>
                <a:lnTo>
                  <a:pt x="457200" y="0"/>
                </a:lnTo>
                <a:cubicBezTo>
                  <a:pt x="485237" y="0"/>
                  <a:pt x="508000" y="22763"/>
                  <a:pt x="508000" y="50800"/>
                </a:cubicBezTo>
                <a:lnTo>
                  <a:pt x="508000" y="457200"/>
                </a:lnTo>
                <a:cubicBezTo>
                  <a:pt x="508000" y="485237"/>
                  <a:pt x="485237" y="508000"/>
                  <a:pt x="457200" y="508000"/>
                </a:cubicBezTo>
                <a:lnTo>
                  <a:pt x="50800" y="508000"/>
                </a:lnTo>
                <a:cubicBezTo>
                  <a:pt x="22763" y="508000"/>
                  <a:pt x="0" y="485237"/>
                  <a:pt x="0" y="457200"/>
                </a:cubicBezTo>
                <a:lnTo>
                  <a:pt x="0" y="50800"/>
                </a:lnTo>
                <a:cubicBezTo>
                  <a:pt x="0" y="22763"/>
                  <a:pt x="22763" y="0"/>
                  <a:pt x="50800" y="0"/>
                </a:cubicBezTo>
                <a:close/>
              </a:path>
            </a:pathLst>
          </a:custGeom>
          <a:solidFill>
            <a:srgbClr val="4A6D8C"/>
          </a:solidFill>
          <a:ln/>
        </p:spPr>
      </p:sp>
      <p:sp>
        <p:nvSpPr>
          <p:cNvPr id="3" name="Text 1"/>
          <p:cNvSpPr/>
          <p:nvPr/>
        </p:nvSpPr>
        <p:spPr>
          <a:xfrm>
            <a:off x="607880" y="635000"/>
            <a:ext cx="4318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04</a:t>
            </a:r>
            <a:endParaRPr lang="en-US" sz="1600" dirty="0"/>
          </a:p>
        </p:txBody>
      </p:sp>
      <p:sp>
        <p:nvSpPr>
          <p:cNvPr id="4" name="Text 2"/>
          <p:cNvSpPr/>
          <p:nvPr/>
        </p:nvSpPr>
        <p:spPr>
          <a:xfrm>
            <a:off x="1219200" y="508000"/>
            <a:ext cx="7010400" cy="609600"/>
          </a:xfrm>
          <a:prstGeom prst="rect">
            <a:avLst/>
          </a:prstGeom>
          <a:noFill/>
          <a:ln/>
        </p:spPr>
        <p:txBody>
          <a:bodyPr wrap="square" lIns="0" tIns="0" rIns="0" bIns="0" rtlCol="0" anchor="ctr"/>
          <a:lstStyle/>
          <a:p>
            <a:pPr>
              <a:lnSpc>
                <a:spcPct val="80000"/>
              </a:lnSpc>
            </a:pPr>
            <a:r>
              <a:rPr lang="en-US" sz="4800" b="1" dirty="0">
                <a:solidFill>
                  <a:srgbClr val="E1E3E6"/>
                </a:solidFill>
                <a:latin typeface="MiSans" pitchFamily="34" charset="0"/>
                <a:ea typeface="MiSans" pitchFamily="34" charset="-122"/>
                <a:cs typeface="MiSans" pitchFamily="34" charset="-120"/>
              </a:rPr>
              <a:t>社区结构与用户重叠分析</a:t>
            </a:r>
            <a:endParaRPr lang="en-US" sz="1600" dirty="0"/>
          </a:p>
        </p:txBody>
      </p:sp>
      <p:sp>
        <p:nvSpPr>
          <p:cNvPr id="5" name="Text 3"/>
          <p:cNvSpPr/>
          <p:nvPr/>
        </p:nvSpPr>
        <p:spPr>
          <a:xfrm>
            <a:off x="508000" y="1270000"/>
            <a:ext cx="15367000" cy="355600"/>
          </a:xfrm>
          <a:prstGeom prst="rect">
            <a:avLst/>
          </a:prstGeom>
          <a:noFill/>
          <a:ln/>
        </p:spPr>
        <p:txBody>
          <a:bodyPr wrap="square" lIns="0" tIns="0" rIns="0" bIns="0" rtlCol="0" anchor="ctr"/>
          <a:lstStyle/>
          <a:p>
            <a:pPr>
              <a:lnSpc>
                <a:spcPct val="120000"/>
              </a:lnSpc>
            </a:pPr>
            <a:r>
              <a:rPr lang="en-US" sz="2000" dirty="0">
                <a:solidFill>
                  <a:srgbClr val="C8A97E"/>
                </a:solidFill>
                <a:latin typeface="MiSans" pitchFamily="34" charset="0"/>
                <a:ea typeface="MiSans" pitchFamily="34" charset="-122"/>
                <a:cs typeface="MiSans" pitchFamily="34" charset="-120"/>
              </a:rPr>
              <a:t>发现社交网络中的隐式关系和社区模式</a:t>
            </a:r>
            <a:endParaRPr lang="en-US" sz="1600" dirty="0"/>
          </a:p>
        </p:txBody>
      </p:sp>
      <p:sp>
        <p:nvSpPr>
          <p:cNvPr id="6" name="Shape 4"/>
          <p:cNvSpPr/>
          <p:nvPr/>
        </p:nvSpPr>
        <p:spPr>
          <a:xfrm>
            <a:off x="533400" y="1828800"/>
            <a:ext cx="50800" cy="6870700"/>
          </a:xfrm>
          <a:custGeom>
            <a:avLst/>
            <a:gdLst/>
            <a:ahLst/>
            <a:cxnLst/>
            <a:rect l="l" t="t" r="r" b="b"/>
            <a:pathLst>
              <a:path w="50800" h="6870700">
                <a:moveTo>
                  <a:pt x="0" y="0"/>
                </a:moveTo>
                <a:lnTo>
                  <a:pt x="50800" y="0"/>
                </a:lnTo>
                <a:lnTo>
                  <a:pt x="50800" y="6870700"/>
                </a:lnTo>
                <a:lnTo>
                  <a:pt x="0" y="6870700"/>
                </a:lnTo>
                <a:lnTo>
                  <a:pt x="0" y="0"/>
                </a:lnTo>
                <a:close/>
              </a:path>
            </a:pathLst>
          </a:custGeom>
          <a:solidFill>
            <a:srgbClr val="4A6D8C"/>
          </a:solidFill>
          <a:ln/>
        </p:spPr>
      </p:sp>
      <p:sp>
        <p:nvSpPr>
          <p:cNvPr id="7" name="Text 5"/>
          <p:cNvSpPr/>
          <p:nvPr/>
        </p:nvSpPr>
        <p:spPr>
          <a:xfrm>
            <a:off x="863600" y="1828800"/>
            <a:ext cx="88773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社区共现分析</a:t>
            </a:r>
            <a:endParaRPr lang="en-US" sz="1600" dirty="0"/>
          </a:p>
        </p:txBody>
      </p:sp>
      <p:sp>
        <p:nvSpPr>
          <p:cNvPr id="9" name="Shape 6"/>
          <p:cNvSpPr/>
          <p:nvPr/>
        </p:nvSpPr>
        <p:spPr>
          <a:xfrm>
            <a:off x="8916359" y="1828800"/>
            <a:ext cx="50800" cy="3568700"/>
          </a:xfrm>
          <a:custGeom>
            <a:avLst/>
            <a:gdLst/>
            <a:ahLst/>
            <a:cxnLst/>
            <a:rect l="l" t="t" r="r" b="b"/>
            <a:pathLst>
              <a:path w="50800" h="3568700">
                <a:moveTo>
                  <a:pt x="0" y="0"/>
                </a:moveTo>
                <a:lnTo>
                  <a:pt x="50800" y="0"/>
                </a:lnTo>
                <a:lnTo>
                  <a:pt x="50800" y="3568700"/>
                </a:lnTo>
                <a:lnTo>
                  <a:pt x="0" y="3568700"/>
                </a:lnTo>
                <a:lnTo>
                  <a:pt x="0" y="0"/>
                </a:lnTo>
                <a:close/>
              </a:path>
            </a:pathLst>
          </a:custGeom>
          <a:solidFill>
            <a:srgbClr val="C8A97E"/>
          </a:solidFill>
          <a:ln/>
        </p:spPr>
      </p:sp>
      <p:sp>
        <p:nvSpPr>
          <p:cNvPr id="10" name="Text 7"/>
          <p:cNvSpPr/>
          <p:nvPr/>
        </p:nvSpPr>
        <p:spPr>
          <a:xfrm>
            <a:off x="9246559" y="1828800"/>
            <a:ext cx="57785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社区发现洞察</a:t>
            </a:r>
            <a:endParaRPr lang="en-US" sz="1600" dirty="0"/>
          </a:p>
        </p:txBody>
      </p:sp>
      <p:sp>
        <p:nvSpPr>
          <p:cNvPr id="11" name="Shape 8"/>
          <p:cNvSpPr/>
          <p:nvPr/>
        </p:nvSpPr>
        <p:spPr>
          <a:xfrm>
            <a:off x="9246559" y="3407833"/>
            <a:ext cx="5588000" cy="8467"/>
          </a:xfrm>
          <a:custGeom>
            <a:avLst/>
            <a:gdLst/>
            <a:ahLst/>
            <a:cxnLst/>
            <a:rect l="l" t="t" r="r" b="b"/>
            <a:pathLst>
              <a:path w="5588000" h="8467">
                <a:moveTo>
                  <a:pt x="0" y="0"/>
                </a:moveTo>
                <a:lnTo>
                  <a:pt x="5588000" y="0"/>
                </a:lnTo>
                <a:lnTo>
                  <a:pt x="5588000" y="8467"/>
                </a:lnTo>
                <a:lnTo>
                  <a:pt x="0" y="8467"/>
                </a:lnTo>
                <a:lnTo>
                  <a:pt x="0" y="0"/>
                </a:lnTo>
                <a:close/>
              </a:path>
            </a:pathLst>
          </a:custGeom>
          <a:solidFill>
            <a:srgbClr val="788A9C">
              <a:alpha val="30196"/>
            </a:srgbClr>
          </a:solidFill>
          <a:ln/>
        </p:spPr>
      </p:sp>
      <p:sp>
        <p:nvSpPr>
          <p:cNvPr id="12" name="Shape 9"/>
          <p:cNvSpPr/>
          <p:nvPr/>
        </p:nvSpPr>
        <p:spPr>
          <a:xfrm>
            <a:off x="9249734" y="2552700"/>
            <a:ext cx="285750" cy="228600"/>
          </a:xfrm>
          <a:custGeom>
            <a:avLst/>
            <a:gdLst/>
            <a:ahLst/>
            <a:cxnLst/>
            <a:rect l="l" t="t" r="r" b="b"/>
            <a:pathLst>
              <a:path w="285750" h="228600">
                <a:moveTo>
                  <a:pt x="142875" y="7144"/>
                </a:moveTo>
                <a:cubicBezTo>
                  <a:pt x="168503" y="7144"/>
                  <a:pt x="189309" y="27950"/>
                  <a:pt x="189309" y="53578"/>
                </a:cubicBezTo>
                <a:cubicBezTo>
                  <a:pt x="189309" y="79206"/>
                  <a:pt x="168503" y="100013"/>
                  <a:pt x="142875" y="100013"/>
                </a:cubicBezTo>
                <a:cubicBezTo>
                  <a:pt x="117247" y="100013"/>
                  <a:pt x="96441" y="79206"/>
                  <a:pt x="96441" y="53578"/>
                </a:cubicBezTo>
                <a:cubicBezTo>
                  <a:pt x="96441" y="27950"/>
                  <a:pt x="117247" y="7144"/>
                  <a:pt x="142875" y="7144"/>
                </a:cubicBezTo>
                <a:close/>
                <a:moveTo>
                  <a:pt x="42863" y="39291"/>
                </a:moveTo>
                <a:cubicBezTo>
                  <a:pt x="60605" y="39291"/>
                  <a:pt x="75009" y="53695"/>
                  <a:pt x="75009" y="71438"/>
                </a:cubicBezTo>
                <a:cubicBezTo>
                  <a:pt x="75009" y="89180"/>
                  <a:pt x="60605" y="103584"/>
                  <a:pt x="42863" y="103584"/>
                </a:cubicBezTo>
                <a:cubicBezTo>
                  <a:pt x="25120" y="103584"/>
                  <a:pt x="10716" y="89180"/>
                  <a:pt x="10716" y="71438"/>
                </a:cubicBezTo>
                <a:cubicBezTo>
                  <a:pt x="10716" y="53695"/>
                  <a:pt x="25120" y="39291"/>
                  <a:pt x="42862" y="39291"/>
                </a:cubicBezTo>
                <a:close/>
                <a:moveTo>
                  <a:pt x="0" y="185738"/>
                </a:moveTo>
                <a:cubicBezTo>
                  <a:pt x="0" y="154171"/>
                  <a:pt x="25584" y="128588"/>
                  <a:pt x="57150" y="128588"/>
                </a:cubicBezTo>
                <a:cubicBezTo>
                  <a:pt x="62865" y="128588"/>
                  <a:pt x="68401" y="129436"/>
                  <a:pt x="73625" y="130999"/>
                </a:cubicBezTo>
                <a:cubicBezTo>
                  <a:pt x="58936" y="147429"/>
                  <a:pt x="50006" y="169128"/>
                  <a:pt x="50006" y="192881"/>
                </a:cubicBezTo>
                <a:lnTo>
                  <a:pt x="50006" y="200025"/>
                </a:lnTo>
                <a:cubicBezTo>
                  <a:pt x="50006" y="205115"/>
                  <a:pt x="51078" y="209937"/>
                  <a:pt x="52998" y="214313"/>
                </a:cubicBezTo>
                <a:lnTo>
                  <a:pt x="14288" y="214313"/>
                </a:lnTo>
                <a:cubicBezTo>
                  <a:pt x="6385" y="214313"/>
                  <a:pt x="0" y="207928"/>
                  <a:pt x="0" y="200025"/>
                </a:cubicBezTo>
                <a:lnTo>
                  <a:pt x="0" y="185738"/>
                </a:lnTo>
                <a:close/>
                <a:moveTo>
                  <a:pt x="232752" y="214313"/>
                </a:moveTo>
                <a:cubicBezTo>
                  <a:pt x="234672" y="209937"/>
                  <a:pt x="235744" y="205115"/>
                  <a:pt x="235744" y="200025"/>
                </a:cubicBezTo>
                <a:lnTo>
                  <a:pt x="235744" y="192881"/>
                </a:lnTo>
                <a:cubicBezTo>
                  <a:pt x="235744" y="169128"/>
                  <a:pt x="226814" y="147429"/>
                  <a:pt x="212125" y="130999"/>
                </a:cubicBezTo>
                <a:cubicBezTo>
                  <a:pt x="217349" y="129436"/>
                  <a:pt x="222885" y="128588"/>
                  <a:pt x="228600" y="128588"/>
                </a:cubicBezTo>
                <a:cubicBezTo>
                  <a:pt x="260166" y="128588"/>
                  <a:pt x="285750" y="154171"/>
                  <a:pt x="285750" y="185738"/>
                </a:cubicBezTo>
                <a:lnTo>
                  <a:pt x="285750" y="200025"/>
                </a:lnTo>
                <a:cubicBezTo>
                  <a:pt x="285750" y="207928"/>
                  <a:pt x="279365" y="214313"/>
                  <a:pt x="271463" y="214313"/>
                </a:cubicBezTo>
                <a:lnTo>
                  <a:pt x="232752" y="214313"/>
                </a:lnTo>
                <a:close/>
                <a:moveTo>
                  <a:pt x="210741" y="71438"/>
                </a:moveTo>
                <a:cubicBezTo>
                  <a:pt x="210741" y="53695"/>
                  <a:pt x="225145" y="39291"/>
                  <a:pt x="242888" y="39291"/>
                </a:cubicBezTo>
                <a:cubicBezTo>
                  <a:pt x="260630" y="39291"/>
                  <a:pt x="275034" y="53695"/>
                  <a:pt x="275034" y="71437"/>
                </a:cubicBezTo>
                <a:cubicBezTo>
                  <a:pt x="275034" y="89180"/>
                  <a:pt x="260630" y="103584"/>
                  <a:pt x="242888" y="103584"/>
                </a:cubicBezTo>
                <a:cubicBezTo>
                  <a:pt x="225145" y="103584"/>
                  <a:pt x="210741" y="89180"/>
                  <a:pt x="210741" y="71438"/>
                </a:cubicBezTo>
                <a:close/>
                <a:moveTo>
                  <a:pt x="71438" y="192881"/>
                </a:moveTo>
                <a:cubicBezTo>
                  <a:pt x="71438" y="153412"/>
                  <a:pt x="103406" y="121444"/>
                  <a:pt x="142875" y="121444"/>
                </a:cubicBezTo>
                <a:cubicBezTo>
                  <a:pt x="182344" y="121444"/>
                  <a:pt x="214313" y="153412"/>
                  <a:pt x="214313" y="192881"/>
                </a:cubicBezTo>
                <a:lnTo>
                  <a:pt x="214313" y="200025"/>
                </a:lnTo>
                <a:cubicBezTo>
                  <a:pt x="214313" y="207928"/>
                  <a:pt x="207928" y="214313"/>
                  <a:pt x="200025" y="214313"/>
                </a:cubicBezTo>
                <a:lnTo>
                  <a:pt x="85725" y="214313"/>
                </a:lnTo>
                <a:cubicBezTo>
                  <a:pt x="77822" y="214313"/>
                  <a:pt x="71438" y="207928"/>
                  <a:pt x="71438" y="200025"/>
                </a:cubicBezTo>
                <a:lnTo>
                  <a:pt x="71438" y="192881"/>
                </a:lnTo>
                <a:close/>
              </a:path>
            </a:pathLst>
          </a:custGeom>
          <a:solidFill>
            <a:srgbClr val="C8A97E"/>
          </a:solidFill>
          <a:ln/>
        </p:spPr>
      </p:sp>
      <p:sp>
        <p:nvSpPr>
          <p:cNvPr id="13" name="Text 10"/>
          <p:cNvSpPr/>
          <p:nvPr/>
        </p:nvSpPr>
        <p:spPr>
          <a:xfrm>
            <a:off x="9538659" y="2489200"/>
            <a:ext cx="54102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用户重叠模式</a:t>
            </a:r>
            <a:endParaRPr lang="en-US" sz="1600" dirty="0"/>
          </a:p>
        </p:txBody>
      </p:sp>
      <p:sp>
        <p:nvSpPr>
          <p:cNvPr id="14" name="Text 11"/>
          <p:cNvSpPr/>
          <p:nvPr/>
        </p:nvSpPr>
        <p:spPr>
          <a:xfrm>
            <a:off x="9246559" y="2946400"/>
            <a:ext cx="5689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热门地点存在明显的用户重叠，形成显著的社区结构</a:t>
            </a:r>
            <a:endParaRPr lang="en-US" sz="1600" dirty="0"/>
          </a:p>
        </p:txBody>
      </p:sp>
      <p:sp>
        <p:nvSpPr>
          <p:cNvPr id="15" name="Shape 12"/>
          <p:cNvSpPr/>
          <p:nvPr/>
        </p:nvSpPr>
        <p:spPr>
          <a:xfrm>
            <a:off x="9246559" y="4483104"/>
            <a:ext cx="5588000" cy="8467"/>
          </a:xfrm>
          <a:custGeom>
            <a:avLst/>
            <a:gdLst/>
            <a:ahLst/>
            <a:cxnLst/>
            <a:rect l="l" t="t" r="r" b="b"/>
            <a:pathLst>
              <a:path w="5588000" h="8467">
                <a:moveTo>
                  <a:pt x="0" y="0"/>
                </a:moveTo>
                <a:lnTo>
                  <a:pt x="5588000" y="0"/>
                </a:lnTo>
                <a:lnTo>
                  <a:pt x="5588000" y="8467"/>
                </a:lnTo>
                <a:lnTo>
                  <a:pt x="0" y="8467"/>
                </a:lnTo>
                <a:lnTo>
                  <a:pt x="0" y="0"/>
                </a:lnTo>
                <a:close/>
              </a:path>
            </a:pathLst>
          </a:custGeom>
          <a:solidFill>
            <a:srgbClr val="788A9C">
              <a:alpha val="30196"/>
            </a:srgbClr>
          </a:solidFill>
          <a:ln/>
        </p:spPr>
      </p:sp>
      <p:sp>
        <p:nvSpPr>
          <p:cNvPr id="16" name="Shape 13"/>
          <p:cNvSpPr/>
          <p:nvPr/>
        </p:nvSpPr>
        <p:spPr>
          <a:xfrm>
            <a:off x="9278309" y="3627971"/>
            <a:ext cx="228600" cy="228600"/>
          </a:xfrm>
          <a:custGeom>
            <a:avLst/>
            <a:gdLst/>
            <a:ahLst/>
            <a:cxnLst/>
            <a:rect l="l" t="t" r="r" b="b"/>
            <a:pathLst>
              <a:path w="228600" h="228600">
                <a:moveTo>
                  <a:pt x="0" y="35719"/>
                </a:moveTo>
                <a:cubicBezTo>
                  <a:pt x="0" y="23887"/>
                  <a:pt x="9599" y="14288"/>
                  <a:pt x="21431" y="14288"/>
                </a:cubicBezTo>
                <a:lnTo>
                  <a:pt x="64294" y="14288"/>
                </a:lnTo>
                <a:cubicBezTo>
                  <a:pt x="76126" y="14288"/>
                  <a:pt x="85725" y="23887"/>
                  <a:pt x="85725" y="35719"/>
                </a:cubicBezTo>
                <a:lnTo>
                  <a:pt x="85725" y="42863"/>
                </a:lnTo>
                <a:lnTo>
                  <a:pt x="142875" y="42863"/>
                </a:lnTo>
                <a:lnTo>
                  <a:pt x="142875" y="35719"/>
                </a:lnTo>
                <a:cubicBezTo>
                  <a:pt x="142875" y="23887"/>
                  <a:pt x="152474" y="14288"/>
                  <a:pt x="164306" y="14288"/>
                </a:cubicBezTo>
                <a:lnTo>
                  <a:pt x="207169" y="14288"/>
                </a:lnTo>
                <a:cubicBezTo>
                  <a:pt x="219001" y="14288"/>
                  <a:pt x="228600" y="23887"/>
                  <a:pt x="228600" y="35719"/>
                </a:cubicBezTo>
                <a:lnTo>
                  <a:pt x="228600" y="78581"/>
                </a:lnTo>
                <a:cubicBezTo>
                  <a:pt x="228600" y="90413"/>
                  <a:pt x="219001" y="100013"/>
                  <a:pt x="207169" y="100013"/>
                </a:cubicBezTo>
                <a:lnTo>
                  <a:pt x="164306" y="100013"/>
                </a:lnTo>
                <a:cubicBezTo>
                  <a:pt x="152474" y="100013"/>
                  <a:pt x="142875" y="90413"/>
                  <a:pt x="142875" y="78581"/>
                </a:cubicBezTo>
                <a:lnTo>
                  <a:pt x="142875" y="71438"/>
                </a:lnTo>
                <a:lnTo>
                  <a:pt x="85725" y="71438"/>
                </a:lnTo>
                <a:lnTo>
                  <a:pt x="85725" y="78581"/>
                </a:lnTo>
                <a:cubicBezTo>
                  <a:pt x="85725" y="81841"/>
                  <a:pt x="84966" y="84966"/>
                  <a:pt x="83671" y="87734"/>
                </a:cubicBezTo>
                <a:lnTo>
                  <a:pt x="114300" y="128588"/>
                </a:lnTo>
                <a:lnTo>
                  <a:pt x="150019" y="128588"/>
                </a:lnTo>
                <a:cubicBezTo>
                  <a:pt x="161851" y="128588"/>
                  <a:pt x="171450" y="138187"/>
                  <a:pt x="171450" y="150019"/>
                </a:cubicBezTo>
                <a:lnTo>
                  <a:pt x="171450" y="192881"/>
                </a:lnTo>
                <a:cubicBezTo>
                  <a:pt x="171450" y="204713"/>
                  <a:pt x="161851" y="214313"/>
                  <a:pt x="150019" y="214313"/>
                </a:cubicBezTo>
                <a:lnTo>
                  <a:pt x="107156" y="214313"/>
                </a:lnTo>
                <a:cubicBezTo>
                  <a:pt x="95324" y="214313"/>
                  <a:pt x="85725" y="204713"/>
                  <a:pt x="85725" y="192881"/>
                </a:cubicBezTo>
                <a:lnTo>
                  <a:pt x="85725" y="150019"/>
                </a:lnTo>
                <a:cubicBezTo>
                  <a:pt x="85725" y="146759"/>
                  <a:pt x="86484" y="143634"/>
                  <a:pt x="87779" y="140866"/>
                </a:cubicBezTo>
                <a:lnTo>
                  <a:pt x="57150" y="100013"/>
                </a:lnTo>
                <a:lnTo>
                  <a:pt x="21431" y="100013"/>
                </a:lnTo>
                <a:cubicBezTo>
                  <a:pt x="9599" y="100013"/>
                  <a:pt x="0" y="90413"/>
                  <a:pt x="0" y="78581"/>
                </a:cubicBezTo>
                <a:lnTo>
                  <a:pt x="0" y="35719"/>
                </a:lnTo>
                <a:close/>
              </a:path>
            </a:pathLst>
          </a:custGeom>
          <a:solidFill>
            <a:srgbClr val="C8A97E"/>
          </a:solidFill>
          <a:ln/>
        </p:spPr>
      </p:sp>
      <p:sp>
        <p:nvSpPr>
          <p:cNvPr id="17" name="Text 14"/>
          <p:cNvSpPr/>
          <p:nvPr/>
        </p:nvSpPr>
        <p:spPr>
          <a:xfrm>
            <a:off x="9538659" y="3564471"/>
            <a:ext cx="54102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社交网络结构</a:t>
            </a:r>
            <a:endParaRPr lang="en-US" sz="1600" dirty="0"/>
          </a:p>
        </p:txBody>
      </p:sp>
      <p:sp>
        <p:nvSpPr>
          <p:cNvPr id="18" name="Text 15"/>
          <p:cNvSpPr/>
          <p:nvPr/>
        </p:nvSpPr>
        <p:spPr>
          <a:xfrm>
            <a:off x="9246559" y="4021671"/>
            <a:ext cx="5689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用户通过共同访问的地点形成隐式社交关系网络</a:t>
            </a:r>
            <a:endParaRPr lang="en-US" sz="1600" dirty="0"/>
          </a:p>
        </p:txBody>
      </p:sp>
      <p:sp>
        <p:nvSpPr>
          <p:cNvPr id="19" name="Shape 16"/>
          <p:cNvSpPr/>
          <p:nvPr/>
        </p:nvSpPr>
        <p:spPr>
          <a:xfrm>
            <a:off x="9264022" y="4703229"/>
            <a:ext cx="257175" cy="228600"/>
          </a:xfrm>
          <a:custGeom>
            <a:avLst/>
            <a:gdLst/>
            <a:ahLst/>
            <a:cxnLst/>
            <a:rect l="l" t="t" r="r" b="b"/>
            <a:pathLst>
              <a:path w="257175" h="228600">
                <a:moveTo>
                  <a:pt x="120060" y="38040"/>
                </a:moveTo>
                <a:lnTo>
                  <a:pt x="68000" y="95905"/>
                </a:lnTo>
                <a:cubicBezTo>
                  <a:pt x="65946" y="98182"/>
                  <a:pt x="66035" y="101709"/>
                  <a:pt x="68223" y="103897"/>
                </a:cubicBezTo>
                <a:cubicBezTo>
                  <a:pt x="81841" y="117515"/>
                  <a:pt x="103942" y="117515"/>
                  <a:pt x="117559" y="103897"/>
                </a:cubicBezTo>
                <a:lnTo>
                  <a:pt x="131758" y="89699"/>
                </a:lnTo>
                <a:cubicBezTo>
                  <a:pt x="133633" y="87823"/>
                  <a:pt x="135999" y="86797"/>
                  <a:pt x="138410" y="86618"/>
                </a:cubicBezTo>
                <a:cubicBezTo>
                  <a:pt x="141446" y="86350"/>
                  <a:pt x="144572" y="87377"/>
                  <a:pt x="146893" y="89699"/>
                </a:cubicBezTo>
                <a:lnTo>
                  <a:pt x="225743" y="167878"/>
                </a:lnTo>
                <a:lnTo>
                  <a:pt x="257175" y="142875"/>
                </a:lnTo>
                <a:lnTo>
                  <a:pt x="257175" y="14288"/>
                </a:lnTo>
                <a:lnTo>
                  <a:pt x="207169" y="42863"/>
                </a:lnTo>
                <a:lnTo>
                  <a:pt x="196542" y="35763"/>
                </a:lnTo>
                <a:cubicBezTo>
                  <a:pt x="189488" y="31075"/>
                  <a:pt x="181228" y="28575"/>
                  <a:pt x="172745" y="28575"/>
                </a:cubicBezTo>
                <a:lnTo>
                  <a:pt x="141312" y="28575"/>
                </a:lnTo>
                <a:cubicBezTo>
                  <a:pt x="140821" y="28575"/>
                  <a:pt x="140285" y="28575"/>
                  <a:pt x="139794" y="28620"/>
                </a:cubicBezTo>
                <a:cubicBezTo>
                  <a:pt x="132249" y="29021"/>
                  <a:pt x="125150" y="32415"/>
                  <a:pt x="120060" y="38040"/>
                </a:cubicBezTo>
                <a:close/>
                <a:moveTo>
                  <a:pt x="52060" y="81573"/>
                </a:moveTo>
                <a:lnTo>
                  <a:pt x="99745" y="28575"/>
                </a:lnTo>
                <a:lnTo>
                  <a:pt x="82064" y="28575"/>
                </a:lnTo>
                <a:cubicBezTo>
                  <a:pt x="70678" y="28575"/>
                  <a:pt x="59784" y="33084"/>
                  <a:pt x="51748" y="41121"/>
                </a:cubicBezTo>
                <a:lnTo>
                  <a:pt x="50006" y="42863"/>
                </a:lnTo>
                <a:lnTo>
                  <a:pt x="0" y="14288"/>
                </a:lnTo>
                <a:lnTo>
                  <a:pt x="0" y="142875"/>
                </a:lnTo>
                <a:lnTo>
                  <a:pt x="69830" y="201052"/>
                </a:lnTo>
                <a:cubicBezTo>
                  <a:pt x="80099" y="209624"/>
                  <a:pt x="93047" y="214313"/>
                  <a:pt x="106397" y="214313"/>
                </a:cubicBezTo>
                <a:lnTo>
                  <a:pt x="113407" y="214313"/>
                </a:lnTo>
                <a:lnTo>
                  <a:pt x="110282" y="211187"/>
                </a:lnTo>
                <a:cubicBezTo>
                  <a:pt x="106085" y="206990"/>
                  <a:pt x="106085" y="200204"/>
                  <a:pt x="110282" y="196051"/>
                </a:cubicBezTo>
                <a:cubicBezTo>
                  <a:pt x="114479" y="191899"/>
                  <a:pt x="121265" y="191854"/>
                  <a:pt x="125417" y="196051"/>
                </a:cubicBezTo>
                <a:lnTo>
                  <a:pt x="143723" y="214357"/>
                </a:lnTo>
                <a:lnTo>
                  <a:pt x="147742" y="214357"/>
                </a:lnTo>
                <a:cubicBezTo>
                  <a:pt x="156270" y="214357"/>
                  <a:pt x="164619" y="212437"/>
                  <a:pt x="172209" y="208865"/>
                </a:cubicBezTo>
                <a:lnTo>
                  <a:pt x="160288" y="196900"/>
                </a:lnTo>
                <a:cubicBezTo>
                  <a:pt x="156091" y="192703"/>
                  <a:pt x="156091" y="185916"/>
                  <a:pt x="160288" y="181764"/>
                </a:cubicBezTo>
                <a:cubicBezTo>
                  <a:pt x="164485" y="177611"/>
                  <a:pt x="171271" y="177567"/>
                  <a:pt x="175424" y="181764"/>
                </a:cubicBezTo>
                <a:lnTo>
                  <a:pt x="189711" y="196051"/>
                </a:lnTo>
                <a:lnTo>
                  <a:pt x="197525" y="188238"/>
                </a:lnTo>
                <a:cubicBezTo>
                  <a:pt x="201498" y="184264"/>
                  <a:pt x="202659" y="178504"/>
                  <a:pt x="200918" y="173459"/>
                </a:cubicBezTo>
                <a:lnTo>
                  <a:pt x="139348" y="112380"/>
                </a:lnTo>
                <a:lnTo>
                  <a:pt x="132695" y="119033"/>
                </a:lnTo>
                <a:cubicBezTo>
                  <a:pt x="110683" y="141044"/>
                  <a:pt x="75054" y="141044"/>
                  <a:pt x="53042" y="119033"/>
                </a:cubicBezTo>
                <a:cubicBezTo>
                  <a:pt x="42773" y="108764"/>
                  <a:pt x="42371" y="92288"/>
                  <a:pt x="52060" y="81528"/>
                </a:cubicBezTo>
                <a:close/>
              </a:path>
            </a:pathLst>
          </a:custGeom>
          <a:solidFill>
            <a:srgbClr val="C8A97E"/>
          </a:solidFill>
          <a:ln/>
        </p:spPr>
      </p:sp>
      <p:sp>
        <p:nvSpPr>
          <p:cNvPr id="20" name="Text 17"/>
          <p:cNvSpPr/>
          <p:nvPr/>
        </p:nvSpPr>
        <p:spPr>
          <a:xfrm>
            <a:off x="9538659" y="4639729"/>
            <a:ext cx="54102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协同过滤有效性</a:t>
            </a:r>
            <a:endParaRPr lang="en-US" sz="1600" dirty="0"/>
          </a:p>
        </p:txBody>
      </p:sp>
      <p:sp>
        <p:nvSpPr>
          <p:cNvPr id="21" name="Text 18"/>
          <p:cNvSpPr/>
          <p:nvPr/>
        </p:nvSpPr>
        <p:spPr>
          <a:xfrm>
            <a:off x="9246559" y="5096929"/>
            <a:ext cx="5689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社区结构验证了协同过滤算法的合理性</a:t>
            </a:r>
            <a:endParaRPr lang="en-US" sz="1600" dirty="0"/>
          </a:p>
        </p:txBody>
      </p:sp>
      <p:sp>
        <p:nvSpPr>
          <p:cNvPr id="22" name="Shape 19"/>
          <p:cNvSpPr/>
          <p:nvPr/>
        </p:nvSpPr>
        <p:spPr>
          <a:xfrm>
            <a:off x="8916359" y="5604929"/>
            <a:ext cx="50800" cy="1320800"/>
          </a:xfrm>
          <a:custGeom>
            <a:avLst/>
            <a:gdLst/>
            <a:ahLst/>
            <a:cxnLst/>
            <a:rect l="l" t="t" r="r" b="b"/>
            <a:pathLst>
              <a:path w="50800" h="1320800">
                <a:moveTo>
                  <a:pt x="0" y="0"/>
                </a:moveTo>
                <a:lnTo>
                  <a:pt x="50800" y="0"/>
                </a:lnTo>
                <a:lnTo>
                  <a:pt x="50800" y="1320800"/>
                </a:lnTo>
                <a:lnTo>
                  <a:pt x="0" y="1320800"/>
                </a:lnTo>
                <a:lnTo>
                  <a:pt x="0" y="0"/>
                </a:lnTo>
                <a:close/>
              </a:path>
            </a:pathLst>
          </a:custGeom>
          <a:solidFill>
            <a:srgbClr val="4A6D8C"/>
          </a:solidFill>
          <a:ln/>
        </p:spPr>
      </p:sp>
      <p:sp>
        <p:nvSpPr>
          <p:cNvPr id="23" name="Text 20"/>
          <p:cNvSpPr/>
          <p:nvPr/>
        </p:nvSpPr>
        <p:spPr>
          <a:xfrm>
            <a:off x="9246559" y="5604929"/>
            <a:ext cx="57404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关键指标</a:t>
            </a:r>
            <a:endParaRPr lang="en-US" sz="1600" dirty="0"/>
          </a:p>
        </p:txBody>
      </p:sp>
      <p:sp>
        <p:nvSpPr>
          <p:cNvPr id="24" name="Shape 21"/>
          <p:cNvSpPr/>
          <p:nvPr/>
        </p:nvSpPr>
        <p:spPr>
          <a:xfrm>
            <a:off x="9259259" y="6163729"/>
            <a:ext cx="25400" cy="762000"/>
          </a:xfrm>
          <a:custGeom>
            <a:avLst/>
            <a:gdLst/>
            <a:ahLst/>
            <a:cxnLst/>
            <a:rect l="l" t="t" r="r" b="b"/>
            <a:pathLst>
              <a:path w="25400" h="762000">
                <a:moveTo>
                  <a:pt x="0" y="0"/>
                </a:moveTo>
                <a:lnTo>
                  <a:pt x="25400" y="0"/>
                </a:lnTo>
                <a:lnTo>
                  <a:pt x="25400" y="762000"/>
                </a:lnTo>
                <a:lnTo>
                  <a:pt x="0" y="762000"/>
                </a:lnTo>
                <a:lnTo>
                  <a:pt x="0" y="0"/>
                </a:lnTo>
                <a:close/>
              </a:path>
            </a:pathLst>
          </a:custGeom>
          <a:solidFill>
            <a:srgbClr val="4A6D8C"/>
          </a:solidFill>
          <a:ln/>
        </p:spPr>
      </p:sp>
      <p:sp>
        <p:nvSpPr>
          <p:cNvPr id="25" name="Text 22"/>
          <p:cNvSpPr/>
          <p:nvPr/>
        </p:nvSpPr>
        <p:spPr>
          <a:xfrm>
            <a:off x="9329109" y="6163729"/>
            <a:ext cx="2730500" cy="457200"/>
          </a:xfrm>
          <a:prstGeom prst="rect">
            <a:avLst/>
          </a:prstGeom>
          <a:noFill/>
          <a:ln/>
        </p:spPr>
        <p:txBody>
          <a:bodyPr wrap="square" lIns="0" tIns="0" rIns="0" bIns="0" rtlCol="0" anchor="ctr"/>
          <a:lstStyle/>
          <a:p>
            <a:pPr algn="ctr">
              <a:lnSpc>
                <a:spcPct val="100000"/>
              </a:lnSpc>
            </a:pPr>
            <a:r>
              <a:rPr lang="en-US" sz="3000" b="1" dirty="0">
                <a:solidFill>
                  <a:srgbClr val="C8A97E"/>
                </a:solidFill>
                <a:latin typeface="MiSans" pitchFamily="34" charset="0"/>
                <a:ea typeface="MiSans" pitchFamily="34" charset="-122"/>
                <a:cs typeface="MiSans" pitchFamily="34" charset="-120"/>
              </a:rPr>
              <a:t>15+</a:t>
            </a:r>
            <a:endParaRPr lang="en-US" sz="1600" dirty="0"/>
          </a:p>
        </p:txBody>
      </p:sp>
      <p:sp>
        <p:nvSpPr>
          <p:cNvPr id="26" name="Text 23"/>
          <p:cNvSpPr/>
          <p:nvPr/>
        </p:nvSpPr>
        <p:spPr>
          <a:xfrm>
            <a:off x="9379909" y="6671729"/>
            <a:ext cx="2628900" cy="254000"/>
          </a:xfrm>
          <a:prstGeom prst="rect">
            <a:avLst/>
          </a:prstGeom>
          <a:noFill/>
          <a:ln/>
        </p:spPr>
        <p:txBody>
          <a:bodyPr wrap="square" lIns="0" tIns="0" rIns="0" bIns="0" rtlCol="0" anchor="ctr"/>
          <a:lstStyle/>
          <a:p>
            <a:pPr algn="ctr">
              <a:lnSpc>
                <a:spcPct val="120000"/>
              </a:lnSpc>
            </a:pPr>
            <a:r>
              <a:rPr lang="en-US" sz="1400" dirty="0">
                <a:solidFill>
                  <a:srgbClr val="788A9C"/>
                </a:solidFill>
                <a:latin typeface="MiSans" pitchFamily="34" charset="0"/>
                <a:ea typeface="MiSans" pitchFamily="34" charset="-122"/>
                <a:cs typeface="MiSans" pitchFamily="34" charset="-120"/>
              </a:rPr>
              <a:t>平均社区规模</a:t>
            </a:r>
            <a:endParaRPr lang="en-US" sz="1600" dirty="0"/>
          </a:p>
        </p:txBody>
      </p:sp>
      <p:sp>
        <p:nvSpPr>
          <p:cNvPr id="27" name="Shape 24"/>
          <p:cNvSpPr/>
          <p:nvPr/>
        </p:nvSpPr>
        <p:spPr>
          <a:xfrm>
            <a:off x="12129459" y="6163729"/>
            <a:ext cx="25400" cy="762000"/>
          </a:xfrm>
          <a:custGeom>
            <a:avLst/>
            <a:gdLst/>
            <a:ahLst/>
            <a:cxnLst/>
            <a:rect l="l" t="t" r="r" b="b"/>
            <a:pathLst>
              <a:path w="25400" h="762000">
                <a:moveTo>
                  <a:pt x="0" y="0"/>
                </a:moveTo>
                <a:lnTo>
                  <a:pt x="25400" y="0"/>
                </a:lnTo>
                <a:lnTo>
                  <a:pt x="25400" y="762000"/>
                </a:lnTo>
                <a:lnTo>
                  <a:pt x="0" y="762000"/>
                </a:lnTo>
                <a:lnTo>
                  <a:pt x="0" y="0"/>
                </a:lnTo>
                <a:close/>
              </a:path>
            </a:pathLst>
          </a:custGeom>
          <a:solidFill>
            <a:srgbClr val="C8A97E"/>
          </a:solidFill>
          <a:ln/>
        </p:spPr>
      </p:sp>
      <p:sp>
        <p:nvSpPr>
          <p:cNvPr id="28" name="Text 25"/>
          <p:cNvSpPr/>
          <p:nvPr/>
        </p:nvSpPr>
        <p:spPr>
          <a:xfrm>
            <a:off x="12199309" y="6163729"/>
            <a:ext cx="2730500" cy="457200"/>
          </a:xfrm>
          <a:prstGeom prst="rect">
            <a:avLst/>
          </a:prstGeom>
          <a:noFill/>
          <a:ln/>
        </p:spPr>
        <p:txBody>
          <a:bodyPr wrap="square" lIns="0" tIns="0" rIns="0" bIns="0" rtlCol="0" anchor="ctr"/>
          <a:lstStyle/>
          <a:p>
            <a:pPr algn="ctr">
              <a:lnSpc>
                <a:spcPct val="100000"/>
              </a:lnSpc>
            </a:pPr>
            <a:r>
              <a:rPr lang="en-US" sz="3000" b="1" dirty="0">
                <a:solidFill>
                  <a:srgbClr val="C8A97E"/>
                </a:solidFill>
                <a:latin typeface="MiSans" pitchFamily="34" charset="0"/>
                <a:ea typeface="MiSans" pitchFamily="34" charset="-122"/>
                <a:cs typeface="MiSans" pitchFamily="34" charset="-120"/>
              </a:rPr>
              <a:t>30%</a:t>
            </a:r>
            <a:endParaRPr lang="en-US" sz="1600" dirty="0"/>
          </a:p>
        </p:txBody>
      </p:sp>
      <p:sp>
        <p:nvSpPr>
          <p:cNvPr id="29" name="Text 26"/>
          <p:cNvSpPr/>
          <p:nvPr/>
        </p:nvSpPr>
        <p:spPr>
          <a:xfrm>
            <a:off x="12250109" y="6671729"/>
            <a:ext cx="2628900" cy="254000"/>
          </a:xfrm>
          <a:prstGeom prst="rect">
            <a:avLst/>
          </a:prstGeom>
          <a:noFill/>
          <a:ln/>
        </p:spPr>
        <p:txBody>
          <a:bodyPr wrap="square" lIns="0" tIns="0" rIns="0" bIns="0" rtlCol="0" anchor="ctr"/>
          <a:lstStyle/>
          <a:p>
            <a:pPr algn="ctr">
              <a:lnSpc>
                <a:spcPct val="120000"/>
              </a:lnSpc>
            </a:pPr>
            <a:r>
              <a:rPr lang="en-US" sz="1400" dirty="0">
                <a:solidFill>
                  <a:srgbClr val="788A9C"/>
                </a:solidFill>
                <a:latin typeface="MiSans" pitchFamily="34" charset="0"/>
                <a:ea typeface="MiSans" pitchFamily="34" charset="-122"/>
                <a:cs typeface="MiSans" pitchFamily="34" charset="-120"/>
              </a:rPr>
              <a:t>用户重叠率</a:t>
            </a:r>
            <a:endParaRPr lang="en-US" sz="1600" dirty="0"/>
          </a:p>
        </p:txBody>
      </p:sp>
      <p:sp>
        <p:nvSpPr>
          <p:cNvPr id="30" name="Shape 27"/>
          <p:cNvSpPr/>
          <p:nvPr/>
        </p:nvSpPr>
        <p:spPr>
          <a:xfrm>
            <a:off x="8916359" y="7128929"/>
            <a:ext cx="50800" cy="1574800"/>
          </a:xfrm>
          <a:custGeom>
            <a:avLst/>
            <a:gdLst/>
            <a:ahLst/>
            <a:cxnLst/>
            <a:rect l="l" t="t" r="r" b="b"/>
            <a:pathLst>
              <a:path w="50800" h="1574800">
                <a:moveTo>
                  <a:pt x="0" y="0"/>
                </a:moveTo>
                <a:lnTo>
                  <a:pt x="50800" y="0"/>
                </a:lnTo>
                <a:lnTo>
                  <a:pt x="50800" y="1574800"/>
                </a:lnTo>
                <a:lnTo>
                  <a:pt x="0" y="1574800"/>
                </a:lnTo>
                <a:lnTo>
                  <a:pt x="0" y="0"/>
                </a:lnTo>
                <a:close/>
              </a:path>
            </a:pathLst>
          </a:custGeom>
          <a:solidFill>
            <a:srgbClr val="C8A97E"/>
          </a:solidFill>
          <a:ln/>
        </p:spPr>
      </p:sp>
      <p:sp>
        <p:nvSpPr>
          <p:cNvPr id="31" name="Text 28"/>
          <p:cNvSpPr/>
          <p:nvPr/>
        </p:nvSpPr>
        <p:spPr>
          <a:xfrm>
            <a:off x="9246559" y="7281329"/>
            <a:ext cx="57404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社交因素发现</a:t>
            </a:r>
            <a:endParaRPr lang="en-US" sz="1600" dirty="0"/>
          </a:p>
        </p:txBody>
      </p:sp>
      <p:sp>
        <p:nvSpPr>
          <p:cNvPr id="32" name="Text 29"/>
          <p:cNvSpPr/>
          <p:nvPr/>
        </p:nvSpPr>
        <p:spPr>
          <a:xfrm>
            <a:off x="9246559" y="7840129"/>
            <a:ext cx="5689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 </a:t>
            </a:r>
            <a:r>
              <a:rPr lang="en-US" sz="1600" b="1" dirty="0">
                <a:solidFill>
                  <a:srgbClr val="E1E3E6"/>
                </a:solidFill>
                <a:latin typeface="MiSans" pitchFamily="34" charset="0"/>
                <a:ea typeface="MiSans" pitchFamily="34" charset="-122"/>
                <a:cs typeface="MiSans" pitchFamily="34" charset="-120"/>
              </a:rPr>
              <a:t>热门地点</a:t>
            </a:r>
            <a:r>
              <a:rPr lang="en-US" sz="1600" dirty="0">
                <a:solidFill>
                  <a:srgbClr val="788A9C"/>
                </a:solidFill>
                <a:latin typeface="MiSans" pitchFamily="34" charset="0"/>
                <a:ea typeface="MiSans" pitchFamily="34" charset="-122"/>
                <a:cs typeface="MiSans" pitchFamily="34" charset="-120"/>
              </a:rPr>
              <a:t>：用户重叠度高，形成社区中心</a:t>
            </a:r>
            <a:endParaRPr lang="en-US" sz="1600" dirty="0"/>
          </a:p>
        </p:txBody>
      </p:sp>
      <p:sp>
        <p:nvSpPr>
          <p:cNvPr id="33" name="Text 30"/>
          <p:cNvSpPr/>
          <p:nvPr/>
        </p:nvSpPr>
        <p:spPr>
          <a:xfrm>
            <a:off x="9246559" y="8246529"/>
            <a:ext cx="5689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 </a:t>
            </a:r>
            <a:r>
              <a:rPr lang="en-US" sz="1600" b="1" dirty="0">
                <a:solidFill>
                  <a:srgbClr val="E1E3E6"/>
                </a:solidFill>
                <a:latin typeface="MiSans" pitchFamily="34" charset="0"/>
                <a:ea typeface="MiSans" pitchFamily="34" charset="-122"/>
                <a:cs typeface="MiSans" pitchFamily="34" charset="-120"/>
              </a:rPr>
              <a:t>社交影响</a:t>
            </a:r>
            <a:r>
              <a:rPr lang="en-US" sz="1600" dirty="0">
                <a:solidFill>
                  <a:srgbClr val="788A9C"/>
                </a:solidFill>
                <a:latin typeface="MiSans" pitchFamily="34" charset="0"/>
                <a:ea typeface="MiSans" pitchFamily="34" charset="-122"/>
                <a:cs typeface="MiSans" pitchFamily="34" charset="-120"/>
              </a:rPr>
              <a:t>：用户偏好受相似用户影响</a:t>
            </a:r>
            <a:endParaRPr lang="en-US" sz="1600" dirty="0"/>
          </a:p>
        </p:txBody>
      </p:sp>
      <p:pic>
        <p:nvPicPr>
          <p:cNvPr id="35" name="图片 34">
            <a:extLst>
              <a:ext uri="{FF2B5EF4-FFF2-40B4-BE49-F238E27FC236}">
                <a16:creationId xmlns:a16="http://schemas.microsoft.com/office/drawing/2014/main" id="{D39C721F-0153-450A-A305-D3FDF81E3073}"/>
              </a:ext>
            </a:extLst>
          </p:cNvPr>
          <p:cNvPicPr>
            <a:picLocks noChangeAspect="1"/>
          </p:cNvPicPr>
          <p:nvPr/>
        </p:nvPicPr>
        <p:blipFill>
          <a:blip r:embed="rId3"/>
          <a:stretch>
            <a:fillRect/>
          </a:stretch>
        </p:blipFill>
        <p:spPr>
          <a:xfrm>
            <a:off x="895350" y="2308380"/>
            <a:ext cx="7018030" cy="6327620"/>
          </a:xfrm>
          <a:prstGeom prst="rect">
            <a:avLst/>
          </a:prstGeom>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1A1D21"/>
        </a:solidFill>
        <a:effectLst/>
      </p:bgPr>
    </p:bg>
    <p:spTree>
      <p:nvGrpSpPr>
        <p:cNvPr id="1" name=""/>
        <p:cNvGrpSpPr/>
        <p:nvPr/>
      </p:nvGrpSpPr>
      <p:grpSpPr>
        <a:xfrm>
          <a:off x="0" y="0"/>
          <a:ext cx="0" cy="0"/>
          <a:chOff x="0" y="0"/>
          <a:chExt cx="0" cy="0"/>
        </a:xfrm>
      </p:grpSpPr>
      <p:pic>
        <p:nvPicPr>
          <p:cNvPr id="2" name="Image 0" descr="https://kimi-web-img.moonshot.cn/img/20624284.s21i.faiusr.com/edd7b2a6cbfc2b35f69063fe8a725e2c44576034.png"/>
          <p:cNvPicPr>
            <a:picLocks noChangeAspect="1"/>
          </p:cNvPicPr>
          <p:nvPr/>
        </p:nvPicPr>
        <p:blipFill>
          <a:blip r:embed="rId3">
            <a:alphaModFix amt="30000"/>
          </a:blip>
          <a:srcRect t="16277" b="16277"/>
          <a:stretch/>
        </p:blipFill>
        <p:spPr>
          <a:xfrm>
            <a:off x="0" y="0"/>
            <a:ext cx="16256000" cy="9144000"/>
          </a:xfrm>
          <a:prstGeom prst="roundRect">
            <a:avLst>
              <a:gd name="adj" fmla="val 0"/>
            </a:avLst>
          </a:prstGeom>
        </p:spPr>
      </p:pic>
      <p:sp>
        <p:nvSpPr>
          <p:cNvPr id="3" name="Shape 0"/>
          <p:cNvSpPr/>
          <p:nvPr/>
        </p:nvSpPr>
        <p:spPr>
          <a:xfrm>
            <a:off x="0" y="0"/>
            <a:ext cx="16256000" cy="9144000"/>
          </a:xfrm>
          <a:custGeom>
            <a:avLst/>
            <a:gdLst/>
            <a:ahLst/>
            <a:cxnLst/>
            <a:rect l="l" t="t" r="r" b="b"/>
            <a:pathLst>
              <a:path w="16256000" h="9144000">
                <a:moveTo>
                  <a:pt x="0" y="0"/>
                </a:moveTo>
                <a:lnTo>
                  <a:pt x="16256000" y="0"/>
                </a:lnTo>
                <a:lnTo>
                  <a:pt x="16256000" y="9144000"/>
                </a:lnTo>
                <a:lnTo>
                  <a:pt x="0" y="9144000"/>
                </a:lnTo>
                <a:lnTo>
                  <a:pt x="0" y="0"/>
                </a:lnTo>
                <a:close/>
              </a:path>
            </a:pathLst>
          </a:custGeom>
          <a:gradFill flip="none" rotWithShape="1">
            <a:gsLst>
              <a:gs pos="0">
                <a:srgbClr val="1A1D21">
                  <a:alpha val="98000"/>
                </a:srgbClr>
              </a:gs>
              <a:gs pos="50000">
                <a:srgbClr val="C8A97E">
                  <a:alpha val="15000"/>
                </a:srgbClr>
              </a:gs>
              <a:gs pos="100000">
                <a:srgbClr val="000000">
                  <a:alpha val="0"/>
                </a:srgbClr>
              </a:gs>
            </a:gsLst>
            <a:lin ang="0" scaled="1"/>
          </a:gradFill>
          <a:ln/>
        </p:spPr>
      </p:sp>
      <p:sp>
        <p:nvSpPr>
          <p:cNvPr id="4" name="Text 1"/>
          <p:cNvSpPr/>
          <p:nvPr/>
        </p:nvSpPr>
        <p:spPr>
          <a:xfrm>
            <a:off x="508000" y="3911600"/>
            <a:ext cx="6997700" cy="2286000"/>
          </a:xfrm>
          <a:prstGeom prst="rect">
            <a:avLst/>
          </a:prstGeom>
          <a:noFill/>
          <a:ln/>
        </p:spPr>
        <p:txBody>
          <a:bodyPr wrap="square" lIns="0" tIns="0" rIns="0" bIns="0" rtlCol="0" anchor="ctr"/>
          <a:lstStyle/>
          <a:p>
            <a:pPr>
              <a:lnSpc>
                <a:spcPct val="100000"/>
              </a:lnSpc>
            </a:pPr>
            <a:r>
              <a:rPr lang="en-US" sz="7200" b="1" dirty="0">
                <a:solidFill>
                  <a:srgbClr val="E1E3E6"/>
                </a:solidFill>
                <a:latin typeface="MiSans" pitchFamily="34" charset="0"/>
                <a:ea typeface="MiSans" pitchFamily="34" charset="-122"/>
                <a:cs typeface="MiSans" pitchFamily="34" charset="-120"/>
              </a:rPr>
              <a:t>实验效果</a:t>
            </a:r>
            <a:endParaRPr lang="en-US" sz="1600" dirty="0"/>
          </a:p>
          <a:p>
            <a:pPr>
              <a:lnSpc>
                <a:spcPct val="100000"/>
              </a:lnSpc>
            </a:pPr>
            <a:r>
              <a:rPr lang="en-US" sz="7200" b="1" dirty="0">
                <a:solidFill>
                  <a:srgbClr val="E1E3E6"/>
                </a:solidFill>
                <a:latin typeface="MiSans" pitchFamily="34" charset="0"/>
                <a:ea typeface="MiSans" pitchFamily="34" charset="-122"/>
                <a:cs typeface="MiSans" pitchFamily="34" charset="-120"/>
              </a:rPr>
              <a:t>评估</a:t>
            </a:r>
            <a:endParaRPr lang="en-US" sz="1600" dirty="0"/>
          </a:p>
        </p:txBody>
      </p:sp>
      <p:sp>
        <p:nvSpPr>
          <p:cNvPr id="5" name="Shape 2"/>
          <p:cNvSpPr/>
          <p:nvPr/>
        </p:nvSpPr>
        <p:spPr>
          <a:xfrm>
            <a:off x="508000" y="6502400"/>
            <a:ext cx="3251200" cy="50800"/>
          </a:xfrm>
          <a:custGeom>
            <a:avLst/>
            <a:gdLst/>
            <a:ahLst/>
            <a:cxnLst/>
            <a:rect l="l" t="t" r="r" b="b"/>
            <a:pathLst>
              <a:path w="3251200" h="50800">
                <a:moveTo>
                  <a:pt x="0" y="0"/>
                </a:moveTo>
                <a:lnTo>
                  <a:pt x="3251200" y="0"/>
                </a:lnTo>
                <a:lnTo>
                  <a:pt x="3251200" y="50800"/>
                </a:lnTo>
                <a:lnTo>
                  <a:pt x="0" y="50800"/>
                </a:lnTo>
                <a:lnTo>
                  <a:pt x="0" y="0"/>
                </a:lnTo>
                <a:close/>
              </a:path>
            </a:pathLst>
          </a:custGeom>
          <a:solidFill>
            <a:srgbClr val="4A6D8C"/>
          </a:solidFill>
          <a:ln/>
        </p:spPr>
      </p:sp>
      <p:sp>
        <p:nvSpPr>
          <p:cNvPr id="6" name="Text 3"/>
          <p:cNvSpPr/>
          <p:nvPr/>
        </p:nvSpPr>
        <p:spPr>
          <a:xfrm>
            <a:off x="508000" y="6858000"/>
            <a:ext cx="6731000" cy="457200"/>
          </a:xfrm>
          <a:prstGeom prst="rect">
            <a:avLst/>
          </a:prstGeom>
          <a:noFill/>
          <a:ln/>
        </p:spPr>
        <p:txBody>
          <a:bodyPr wrap="square" lIns="0" tIns="0" rIns="0" bIns="0" rtlCol="0" anchor="ctr"/>
          <a:lstStyle/>
          <a:p>
            <a:pPr>
              <a:lnSpc>
                <a:spcPct val="100000"/>
              </a:lnSpc>
            </a:pPr>
            <a:r>
              <a:rPr lang="en-US" sz="3000" dirty="0">
                <a:solidFill>
                  <a:schemeClr val="bg1">
                    <a:lumMod val="95000"/>
                  </a:schemeClr>
                </a:solidFill>
                <a:latin typeface="MiSans" pitchFamily="34" charset="0"/>
                <a:ea typeface="MiSans" pitchFamily="34" charset="-122"/>
                <a:cs typeface="MiSans" pitchFamily="34" charset="-120"/>
              </a:rPr>
              <a:t>推荐系统性能 · 算法复杂度 · 数据洞察</a:t>
            </a:r>
            <a:endParaRPr lang="en-US" sz="1600" dirty="0">
              <a:solidFill>
                <a:schemeClr val="bg1">
                  <a:lumMod val="95000"/>
                </a:schemeClr>
              </a:solidFill>
            </a:endParaRPr>
          </a:p>
        </p:txBody>
      </p:sp>
      <p:sp>
        <p:nvSpPr>
          <p:cNvPr id="7" name="Text 4"/>
          <p:cNvSpPr/>
          <p:nvPr/>
        </p:nvSpPr>
        <p:spPr>
          <a:xfrm>
            <a:off x="12639014" y="5080000"/>
            <a:ext cx="4381500" cy="2540000"/>
          </a:xfrm>
          <a:prstGeom prst="rect">
            <a:avLst/>
          </a:prstGeom>
          <a:noFill/>
          <a:ln/>
        </p:spPr>
        <p:txBody>
          <a:bodyPr wrap="square" lIns="0" tIns="0" rIns="0" bIns="0" rtlCol="0" anchor="ctr"/>
          <a:lstStyle/>
          <a:p>
            <a:pPr>
              <a:lnSpc>
                <a:spcPct val="80000"/>
              </a:lnSpc>
            </a:pPr>
            <a:r>
              <a:rPr lang="en-US" sz="20000" b="1" dirty="0">
                <a:solidFill>
                  <a:srgbClr val="C8A97E">
                    <a:alpha val="20000"/>
                  </a:srgbClr>
                </a:solidFill>
                <a:latin typeface="MiSans" pitchFamily="34" charset="0"/>
                <a:ea typeface="MiSans" pitchFamily="34" charset="-122"/>
                <a:cs typeface="MiSans" pitchFamily="34" charset="-120"/>
              </a:rPr>
              <a:t>05</a:t>
            </a:r>
            <a:endParaRPr lang="en-US" sz="1600" dirty="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508000" y="558800"/>
            <a:ext cx="508000" cy="508000"/>
          </a:xfrm>
          <a:custGeom>
            <a:avLst/>
            <a:gdLst/>
            <a:ahLst/>
            <a:cxnLst/>
            <a:rect l="l" t="t" r="r" b="b"/>
            <a:pathLst>
              <a:path w="508000" h="508000">
                <a:moveTo>
                  <a:pt x="50800" y="0"/>
                </a:moveTo>
                <a:lnTo>
                  <a:pt x="457200" y="0"/>
                </a:lnTo>
                <a:cubicBezTo>
                  <a:pt x="485237" y="0"/>
                  <a:pt x="508000" y="22763"/>
                  <a:pt x="508000" y="50800"/>
                </a:cubicBezTo>
                <a:lnTo>
                  <a:pt x="508000" y="457200"/>
                </a:lnTo>
                <a:cubicBezTo>
                  <a:pt x="508000" y="485237"/>
                  <a:pt x="485237" y="508000"/>
                  <a:pt x="457200" y="508000"/>
                </a:cubicBezTo>
                <a:lnTo>
                  <a:pt x="50800" y="508000"/>
                </a:lnTo>
                <a:cubicBezTo>
                  <a:pt x="22763" y="508000"/>
                  <a:pt x="0" y="485237"/>
                  <a:pt x="0" y="457200"/>
                </a:cubicBezTo>
                <a:lnTo>
                  <a:pt x="0" y="50800"/>
                </a:lnTo>
                <a:cubicBezTo>
                  <a:pt x="0" y="22763"/>
                  <a:pt x="22763" y="0"/>
                  <a:pt x="50800" y="0"/>
                </a:cubicBezTo>
                <a:close/>
              </a:path>
            </a:pathLst>
          </a:custGeom>
          <a:solidFill>
            <a:srgbClr val="C8A97E"/>
          </a:solidFill>
          <a:ln/>
        </p:spPr>
      </p:sp>
      <p:sp>
        <p:nvSpPr>
          <p:cNvPr id="3" name="Text 1"/>
          <p:cNvSpPr/>
          <p:nvPr/>
        </p:nvSpPr>
        <p:spPr>
          <a:xfrm>
            <a:off x="606425" y="635000"/>
            <a:ext cx="431800" cy="355600"/>
          </a:xfrm>
          <a:prstGeom prst="rect">
            <a:avLst/>
          </a:prstGeom>
          <a:noFill/>
          <a:ln/>
        </p:spPr>
        <p:txBody>
          <a:bodyPr wrap="square" lIns="0" tIns="0" rIns="0" bIns="0" rtlCol="0" anchor="ctr"/>
          <a:lstStyle/>
          <a:p>
            <a:pPr>
              <a:lnSpc>
                <a:spcPct val="120000"/>
              </a:lnSpc>
            </a:pPr>
            <a:r>
              <a:rPr lang="en-US" sz="2000" b="1" dirty="0">
                <a:solidFill>
                  <a:srgbClr val="1A1D21"/>
                </a:solidFill>
                <a:latin typeface="MiSans" pitchFamily="34" charset="0"/>
                <a:ea typeface="MiSans" pitchFamily="34" charset="-122"/>
                <a:cs typeface="MiSans" pitchFamily="34" charset="-120"/>
              </a:rPr>
              <a:t>05</a:t>
            </a:r>
            <a:endParaRPr lang="en-US" sz="1600" dirty="0"/>
          </a:p>
        </p:txBody>
      </p:sp>
      <p:sp>
        <p:nvSpPr>
          <p:cNvPr id="4" name="Text 2"/>
          <p:cNvSpPr/>
          <p:nvPr/>
        </p:nvSpPr>
        <p:spPr>
          <a:xfrm>
            <a:off x="1219200" y="508000"/>
            <a:ext cx="5181600" cy="609600"/>
          </a:xfrm>
          <a:prstGeom prst="rect">
            <a:avLst/>
          </a:prstGeom>
          <a:noFill/>
          <a:ln/>
        </p:spPr>
        <p:txBody>
          <a:bodyPr wrap="square" lIns="0" tIns="0" rIns="0" bIns="0" rtlCol="0" anchor="ctr"/>
          <a:lstStyle/>
          <a:p>
            <a:pPr>
              <a:lnSpc>
                <a:spcPct val="80000"/>
              </a:lnSpc>
            </a:pPr>
            <a:r>
              <a:rPr lang="en-US" sz="4800" b="1" dirty="0">
                <a:solidFill>
                  <a:srgbClr val="E1E3E6"/>
                </a:solidFill>
                <a:latin typeface="MiSans" pitchFamily="34" charset="0"/>
                <a:ea typeface="MiSans" pitchFamily="34" charset="-122"/>
                <a:cs typeface="MiSans" pitchFamily="34" charset="-120"/>
              </a:rPr>
              <a:t>推荐系统性能指标</a:t>
            </a:r>
            <a:endParaRPr lang="en-US" sz="1600" dirty="0"/>
          </a:p>
        </p:txBody>
      </p:sp>
      <p:sp>
        <p:nvSpPr>
          <p:cNvPr id="5" name="Text 3"/>
          <p:cNvSpPr/>
          <p:nvPr/>
        </p:nvSpPr>
        <p:spPr>
          <a:xfrm>
            <a:off x="508000" y="1270000"/>
            <a:ext cx="15367000" cy="355600"/>
          </a:xfrm>
          <a:prstGeom prst="rect">
            <a:avLst/>
          </a:prstGeom>
          <a:noFill/>
          <a:ln/>
        </p:spPr>
        <p:txBody>
          <a:bodyPr wrap="square" lIns="0" tIns="0" rIns="0" bIns="0" rtlCol="0" anchor="ctr"/>
          <a:lstStyle/>
          <a:p>
            <a:pPr>
              <a:lnSpc>
                <a:spcPct val="120000"/>
              </a:lnSpc>
            </a:pPr>
            <a:r>
              <a:rPr lang="en-US" sz="2000" dirty="0">
                <a:solidFill>
                  <a:srgbClr val="C8A97E"/>
                </a:solidFill>
                <a:latin typeface="MiSans" pitchFamily="34" charset="0"/>
                <a:ea typeface="MiSans" pitchFamily="34" charset="-122"/>
                <a:cs typeface="MiSans" pitchFamily="34" charset="-120"/>
              </a:rPr>
              <a:t>留一法交叉验证的实验结果与分析</a:t>
            </a:r>
            <a:endParaRPr lang="en-US" sz="1600" dirty="0"/>
          </a:p>
        </p:txBody>
      </p:sp>
      <p:sp>
        <p:nvSpPr>
          <p:cNvPr id="6" name="Shape 4"/>
          <p:cNvSpPr/>
          <p:nvPr/>
        </p:nvSpPr>
        <p:spPr>
          <a:xfrm>
            <a:off x="533400" y="1930400"/>
            <a:ext cx="50800" cy="7023100"/>
          </a:xfrm>
          <a:custGeom>
            <a:avLst/>
            <a:gdLst/>
            <a:ahLst/>
            <a:cxnLst/>
            <a:rect l="l" t="t" r="r" b="b"/>
            <a:pathLst>
              <a:path w="50800" h="7023100">
                <a:moveTo>
                  <a:pt x="0" y="0"/>
                </a:moveTo>
                <a:lnTo>
                  <a:pt x="50800" y="0"/>
                </a:lnTo>
                <a:lnTo>
                  <a:pt x="50800" y="7023100"/>
                </a:lnTo>
                <a:lnTo>
                  <a:pt x="0" y="7023100"/>
                </a:lnTo>
                <a:lnTo>
                  <a:pt x="0" y="0"/>
                </a:lnTo>
                <a:close/>
              </a:path>
            </a:pathLst>
          </a:custGeom>
          <a:solidFill>
            <a:srgbClr val="4A6D8C"/>
          </a:solidFill>
          <a:ln/>
        </p:spPr>
      </p:sp>
      <p:sp>
        <p:nvSpPr>
          <p:cNvPr id="7" name="Text 5"/>
          <p:cNvSpPr/>
          <p:nvPr/>
        </p:nvSpPr>
        <p:spPr>
          <a:xfrm>
            <a:off x="863600" y="1930400"/>
            <a:ext cx="47117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核心性能指标</a:t>
            </a:r>
            <a:endParaRPr lang="en-US" sz="1600" dirty="0"/>
          </a:p>
        </p:txBody>
      </p:sp>
      <p:sp>
        <p:nvSpPr>
          <p:cNvPr id="8" name="Shape 6"/>
          <p:cNvSpPr/>
          <p:nvPr/>
        </p:nvSpPr>
        <p:spPr>
          <a:xfrm>
            <a:off x="863600" y="4881033"/>
            <a:ext cx="4521200" cy="8467"/>
          </a:xfrm>
          <a:custGeom>
            <a:avLst/>
            <a:gdLst/>
            <a:ahLst/>
            <a:cxnLst/>
            <a:rect l="l" t="t" r="r" b="b"/>
            <a:pathLst>
              <a:path w="4521200" h="8467">
                <a:moveTo>
                  <a:pt x="0" y="0"/>
                </a:moveTo>
                <a:lnTo>
                  <a:pt x="4521200" y="0"/>
                </a:lnTo>
                <a:lnTo>
                  <a:pt x="4521200" y="8467"/>
                </a:lnTo>
                <a:lnTo>
                  <a:pt x="0" y="8467"/>
                </a:lnTo>
                <a:lnTo>
                  <a:pt x="0" y="0"/>
                </a:lnTo>
                <a:close/>
              </a:path>
            </a:pathLst>
          </a:custGeom>
          <a:solidFill>
            <a:srgbClr val="788A9C">
              <a:alpha val="30196"/>
            </a:srgbClr>
          </a:solidFill>
          <a:ln/>
        </p:spPr>
      </p:sp>
      <p:sp>
        <p:nvSpPr>
          <p:cNvPr id="9" name="Text 7"/>
          <p:cNvSpPr/>
          <p:nvPr/>
        </p:nvSpPr>
        <p:spPr>
          <a:xfrm>
            <a:off x="635000" y="2692400"/>
            <a:ext cx="4978400" cy="914400"/>
          </a:xfrm>
          <a:prstGeom prst="rect">
            <a:avLst/>
          </a:prstGeom>
          <a:noFill/>
          <a:ln/>
        </p:spPr>
        <p:txBody>
          <a:bodyPr wrap="square" lIns="0" tIns="0" rIns="0" bIns="0" rtlCol="0" anchor="ctr"/>
          <a:lstStyle/>
          <a:p>
            <a:pPr algn="ctr">
              <a:lnSpc>
                <a:spcPct val="80000"/>
              </a:lnSpc>
            </a:pPr>
            <a:r>
              <a:rPr lang="en-US" sz="7200" b="1" dirty="0">
                <a:solidFill>
                  <a:srgbClr val="C8A97E"/>
                </a:solidFill>
                <a:latin typeface="MiSans" pitchFamily="34" charset="0"/>
                <a:ea typeface="MiSans" pitchFamily="34" charset="-122"/>
                <a:cs typeface="MiSans" pitchFamily="34" charset="-120"/>
              </a:rPr>
              <a:t>0.1523</a:t>
            </a:r>
            <a:endParaRPr lang="en-US" sz="1600" dirty="0"/>
          </a:p>
        </p:txBody>
      </p:sp>
      <p:sp>
        <p:nvSpPr>
          <p:cNvPr id="10" name="Text 8"/>
          <p:cNvSpPr/>
          <p:nvPr/>
        </p:nvSpPr>
        <p:spPr>
          <a:xfrm>
            <a:off x="787400" y="3759200"/>
            <a:ext cx="4673600" cy="406400"/>
          </a:xfrm>
          <a:prstGeom prst="rect">
            <a:avLst/>
          </a:prstGeom>
          <a:noFill/>
          <a:ln/>
        </p:spPr>
        <p:txBody>
          <a:bodyPr wrap="square" lIns="0" tIns="0" rIns="0" bIns="0" rtlCol="0" anchor="ctr"/>
          <a:lstStyle/>
          <a:p>
            <a:pPr algn="ctr">
              <a:lnSpc>
                <a:spcPct val="110000"/>
              </a:lnSpc>
            </a:pPr>
            <a:r>
              <a:rPr lang="en-US" sz="2400" b="1" dirty="0">
                <a:solidFill>
                  <a:srgbClr val="E1E3E6"/>
                </a:solidFill>
                <a:latin typeface="MiSans" pitchFamily="34" charset="0"/>
                <a:ea typeface="MiSans" pitchFamily="34" charset="-122"/>
                <a:cs typeface="MiSans" pitchFamily="34" charset="-120"/>
              </a:rPr>
              <a:t>准确率 (Precision)</a:t>
            </a:r>
            <a:endParaRPr lang="en-US" sz="1600" dirty="0"/>
          </a:p>
        </p:txBody>
      </p:sp>
      <p:sp>
        <p:nvSpPr>
          <p:cNvPr id="11" name="Text 9"/>
          <p:cNvSpPr/>
          <p:nvPr/>
        </p:nvSpPr>
        <p:spPr>
          <a:xfrm>
            <a:off x="812800" y="4267200"/>
            <a:ext cx="4622800" cy="304800"/>
          </a:xfrm>
          <a:prstGeom prst="rect">
            <a:avLst/>
          </a:prstGeom>
          <a:noFill/>
          <a:ln/>
        </p:spPr>
        <p:txBody>
          <a:bodyPr wrap="square" lIns="0" tIns="0" rIns="0" bIns="0" rtlCol="0" anchor="ctr"/>
          <a:lstStyle/>
          <a:p>
            <a:pPr algn="ctr">
              <a:lnSpc>
                <a:spcPct val="130000"/>
              </a:lnSpc>
            </a:pPr>
            <a:r>
              <a:rPr lang="en-US" sz="1600" dirty="0">
                <a:solidFill>
                  <a:srgbClr val="788A9C"/>
                </a:solidFill>
                <a:latin typeface="MiSans" pitchFamily="34" charset="0"/>
                <a:ea typeface="MiSans" pitchFamily="34" charset="-122"/>
                <a:cs typeface="MiSans" pitchFamily="34" charset="-120"/>
              </a:rPr>
              <a:t>推荐的地点中用户真实访问的比例</a:t>
            </a:r>
            <a:endParaRPr lang="en-US" sz="1600" dirty="0"/>
          </a:p>
        </p:txBody>
      </p:sp>
      <p:sp>
        <p:nvSpPr>
          <p:cNvPr id="12" name="Shape 10"/>
          <p:cNvSpPr/>
          <p:nvPr/>
        </p:nvSpPr>
        <p:spPr>
          <a:xfrm>
            <a:off x="863600" y="7073904"/>
            <a:ext cx="4521200" cy="8467"/>
          </a:xfrm>
          <a:custGeom>
            <a:avLst/>
            <a:gdLst/>
            <a:ahLst/>
            <a:cxnLst/>
            <a:rect l="l" t="t" r="r" b="b"/>
            <a:pathLst>
              <a:path w="4521200" h="8467">
                <a:moveTo>
                  <a:pt x="0" y="0"/>
                </a:moveTo>
                <a:lnTo>
                  <a:pt x="4521200" y="0"/>
                </a:lnTo>
                <a:lnTo>
                  <a:pt x="4521200" y="8467"/>
                </a:lnTo>
                <a:lnTo>
                  <a:pt x="0" y="8467"/>
                </a:lnTo>
                <a:lnTo>
                  <a:pt x="0" y="0"/>
                </a:lnTo>
                <a:close/>
              </a:path>
            </a:pathLst>
          </a:custGeom>
          <a:solidFill>
            <a:srgbClr val="788A9C">
              <a:alpha val="30196"/>
            </a:srgbClr>
          </a:solidFill>
          <a:ln/>
        </p:spPr>
      </p:sp>
      <p:sp>
        <p:nvSpPr>
          <p:cNvPr id="13" name="Text 11"/>
          <p:cNvSpPr/>
          <p:nvPr/>
        </p:nvSpPr>
        <p:spPr>
          <a:xfrm>
            <a:off x="666750" y="5118113"/>
            <a:ext cx="4978400" cy="914400"/>
          </a:xfrm>
          <a:prstGeom prst="rect">
            <a:avLst/>
          </a:prstGeom>
          <a:noFill/>
          <a:ln/>
        </p:spPr>
        <p:txBody>
          <a:bodyPr wrap="square" lIns="0" tIns="0" rIns="0" bIns="0" rtlCol="0" anchor="ctr"/>
          <a:lstStyle/>
          <a:p>
            <a:pPr algn="ctr">
              <a:lnSpc>
                <a:spcPct val="80000"/>
              </a:lnSpc>
            </a:pPr>
            <a:r>
              <a:rPr lang="en-US" sz="7200" b="1" dirty="0">
                <a:solidFill>
                  <a:srgbClr val="C8A97E"/>
                </a:solidFill>
                <a:latin typeface="MiSans" pitchFamily="34" charset="0"/>
                <a:ea typeface="MiSans" pitchFamily="34" charset="-122"/>
                <a:cs typeface="MiSans" pitchFamily="34" charset="-120"/>
              </a:rPr>
              <a:t>0.1285</a:t>
            </a:r>
            <a:endParaRPr lang="en-US" sz="1600" dirty="0"/>
          </a:p>
        </p:txBody>
      </p:sp>
      <p:sp>
        <p:nvSpPr>
          <p:cNvPr id="14" name="Text 12"/>
          <p:cNvSpPr/>
          <p:nvPr/>
        </p:nvSpPr>
        <p:spPr>
          <a:xfrm>
            <a:off x="787400" y="5952071"/>
            <a:ext cx="4673600" cy="406400"/>
          </a:xfrm>
          <a:prstGeom prst="rect">
            <a:avLst/>
          </a:prstGeom>
          <a:noFill/>
          <a:ln/>
        </p:spPr>
        <p:txBody>
          <a:bodyPr wrap="square" lIns="0" tIns="0" rIns="0" bIns="0" rtlCol="0" anchor="ctr"/>
          <a:lstStyle/>
          <a:p>
            <a:pPr algn="ctr">
              <a:lnSpc>
                <a:spcPct val="110000"/>
              </a:lnSpc>
            </a:pPr>
            <a:r>
              <a:rPr lang="en-US" sz="2400" b="1" dirty="0">
                <a:solidFill>
                  <a:srgbClr val="E1E3E6"/>
                </a:solidFill>
                <a:latin typeface="MiSans" pitchFamily="34" charset="0"/>
                <a:ea typeface="MiSans" pitchFamily="34" charset="-122"/>
                <a:cs typeface="MiSans" pitchFamily="34" charset="-120"/>
              </a:rPr>
              <a:t>召回率 (Recall)</a:t>
            </a:r>
            <a:endParaRPr lang="en-US" sz="1600" dirty="0"/>
          </a:p>
        </p:txBody>
      </p:sp>
      <p:sp>
        <p:nvSpPr>
          <p:cNvPr id="15" name="Text 13"/>
          <p:cNvSpPr/>
          <p:nvPr/>
        </p:nvSpPr>
        <p:spPr>
          <a:xfrm>
            <a:off x="812800" y="6460071"/>
            <a:ext cx="4622800" cy="304800"/>
          </a:xfrm>
          <a:prstGeom prst="rect">
            <a:avLst/>
          </a:prstGeom>
          <a:noFill/>
          <a:ln/>
        </p:spPr>
        <p:txBody>
          <a:bodyPr wrap="square" lIns="0" tIns="0" rIns="0" bIns="0" rtlCol="0" anchor="ctr"/>
          <a:lstStyle/>
          <a:p>
            <a:pPr algn="ctr">
              <a:lnSpc>
                <a:spcPct val="130000"/>
              </a:lnSpc>
            </a:pPr>
            <a:r>
              <a:rPr lang="en-US" sz="1600" dirty="0">
                <a:solidFill>
                  <a:srgbClr val="788A9C"/>
                </a:solidFill>
                <a:latin typeface="MiSans" pitchFamily="34" charset="0"/>
                <a:ea typeface="MiSans" pitchFamily="34" charset="-122"/>
                <a:cs typeface="MiSans" pitchFamily="34" charset="-120"/>
              </a:rPr>
              <a:t>用户真实访问地点被推荐出来的比例</a:t>
            </a:r>
            <a:endParaRPr lang="en-US" sz="1600" dirty="0"/>
          </a:p>
        </p:txBody>
      </p:sp>
      <p:sp>
        <p:nvSpPr>
          <p:cNvPr id="16" name="Text 14"/>
          <p:cNvSpPr/>
          <p:nvPr/>
        </p:nvSpPr>
        <p:spPr>
          <a:xfrm>
            <a:off x="666750" y="7310958"/>
            <a:ext cx="4978400" cy="914400"/>
          </a:xfrm>
          <a:prstGeom prst="rect">
            <a:avLst/>
          </a:prstGeom>
          <a:noFill/>
          <a:ln/>
        </p:spPr>
        <p:txBody>
          <a:bodyPr wrap="square" lIns="0" tIns="0" rIns="0" bIns="0" rtlCol="0" anchor="ctr"/>
          <a:lstStyle/>
          <a:p>
            <a:pPr algn="ctr">
              <a:lnSpc>
                <a:spcPct val="80000"/>
              </a:lnSpc>
            </a:pPr>
            <a:r>
              <a:rPr lang="en-US" sz="7200" b="1" dirty="0">
                <a:solidFill>
                  <a:srgbClr val="C8A97E"/>
                </a:solidFill>
                <a:latin typeface="MiSans" pitchFamily="34" charset="0"/>
                <a:ea typeface="MiSans" pitchFamily="34" charset="-122"/>
                <a:cs typeface="MiSans" pitchFamily="34" charset="-120"/>
              </a:rPr>
              <a:t>0.1395</a:t>
            </a:r>
            <a:endParaRPr lang="en-US" sz="1600" dirty="0"/>
          </a:p>
        </p:txBody>
      </p:sp>
      <p:sp>
        <p:nvSpPr>
          <p:cNvPr id="17" name="Text 15"/>
          <p:cNvSpPr/>
          <p:nvPr/>
        </p:nvSpPr>
        <p:spPr>
          <a:xfrm>
            <a:off x="787400" y="8144929"/>
            <a:ext cx="4673600" cy="406400"/>
          </a:xfrm>
          <a:prstGeom prst="rect">
            <a:avLst/>
          </a:prstGeom>
          <a:noFill/>
          <a:ln/>
        </p:spPr>
        <p:txBody>
          <a:bodyPr wrap="square" lIns="0" tIns="0" rIns="0" bIns="0" rtlCol="0" anchor="ctr"/>
          <a:lstStyle/>
          <a:p>
            <a:pPr algn="ctr">
              <a:lnSpc>
                <a:spcPct val="110000"/>
              </a:lnSpc>
            </a:pPr>
            <a:r>
              <a:rPr lang="en-US" sz="2400" b="1" dirty="0">
                <a:solidFill>
                  <a:srgbClr val="E1E3E6"/>
                </a:solidFill>
                <a:latin typeface="MiSans" pitchFamily="34" charset="0"/>
                <a:ea typeface="MiSans" pitchFamily="34" charset="-122"/>
                <a:cs typeface="MiSans" pitchFamily="34" charset="-120"/>
              </a:rPr>
              <a:t>F1分数</a:t>
            </a:r>
            <a:endParaRPr lang="en-US" sz="1600" dirty="0"/>
          </a:p>
        </p:txBody>
      </p:sp>
      <p:sp>
        <p:nvSpPr>
          <p:cNvPr id="18" name="Text 16"/>
          <p:cNvSpPr/>
          <p:nvPr/>
        </p:nvSpPr>
        <p:spPr>
          <a:xfrm>
            <a:off x="812800" y="8652929"/>
            <a:ext cx="4622800" cy="304800"/>
          </a:xfrm>
          <a:prstGeom prst="rect">
            <a:avLst/>
          </a:prstGeom>
          <a:noFill/>
          <a:ln/>
        </p:spPr>
        <p:txBody>
          <a:bodyPr wrap="square" lIns="0" tIns="0" rIns="0" bIns="0" rtlCol="0" anchor="ctr"/>
          <a:lstStyle/>
          <a:p>
            <a:pPr algn="ctr">
              <a:lnSpc>
                <a:spcPct val="130000"/>
              </a:lnSpc>
            </a:pPr>
            <a:r>
              <a:rPr lang="en-US" sz="1600" dirty="0">
                <a:solidFill>
                  <a:srgbClr val="788A9C"/>
                </a:solidFill>
                <a:latin typeface="MiSans" pitchFamily="34" charset="0"/>
                <a:ea typeface="MiSans" pitchFamily="34" charset="-122"/>
                <a:cs typeface="MiSans" pitchFamily="34" charset="-120"/>
              </a:rPr>
              <a:t>准确率和召回率的调和平均</a:t>
            </a:r>
            <a:endParaRPr lang="en-US" sz="1600" dirty="0"/>
          </a:p>
        </p:txBody>
      </p:sp>
      <p:sp>
        <p:nvSpPr>
          <p:cNvPr id="19" name="Shape 17"/>
          <p:cNvSpPr/>
          <p:nvPr/>
        </p:nvSpPr>
        <p:spPr>
          <a:xfrm>
            <a:off x="5715000" y="1930400"/>
            <a:ext cx="50800" cy="7023100"/>
          </a:xfrm>
          <a:custGeom>
            <a:avLst/>
            <a:gdLst/>
            <a:ahLst/>
            <a:cxnLst/>
            <a:rect l="l" t="t" r="r" b="b"/>
            <a:pathLst>
              <a:path w="50800" h="7023100">
                <a:moveTo>
                  <a:pt x="0" y="0"/>
                </a:moveTo>
                <a:lnTo>
                  <a:pt x="50800" y="0"/>
                </a:lnTo>
                <a:lnTo>
                  <a:pt x="50800" y="7023100"/>
                </a:lnTo>
                <a:lnTo>
                  <a:pt x="0" y="7023100"/>
                </a:lnTo>
                <a:lnTo>
                  <a:pt x="0" y="0"/>
                </a:lnTo>
                <a:close/>
              </a:path>
            </a:pathLst>
          </a:custGeom>
          <a:solidFill>
            <a:srgbClr val="C8A97E"/>
          </a:solidFill>
          <a:ln/>
        </p:spPr>
      </p:sp>
      <p:sp>
        <p:nvSpPr>
          <p:cNvPr id="20" name="Text 18"/>
          <p:cNvSpPr/>
          <p:nvPr/>
        </p:nvSpPr>
        <p:spPr>
          <a:xfrm>
            <a:off x="6045200" y="1930400"/>
            <a:ext cx="47117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实验设置</a:t>
            </a:r>
            <a:endParaRPr lang="en-US" sz="1600" dirty="0"/>
          </a:p>
        </p:txBody>
      </p:sp>
      <p:sp>
        <p:nvSpPr>
          <p:cNvPr id="21" name="Shape 19"/>
          <p:cNvSpPr/>
          <p:nvPr/>
        </p:nvSpPr>
        <p:spPr>
          <a:xfrm>
            <a:off x="6045200" y="4720163"/>
            <a:ext cx="4521200" cy="8467"/>
          </a:xfrm>
          <a:custGeom>
            <a:avLst/>
            <a:gdLst/>
            <a:ahLst/>
            <a:cxnLst/>
            <a:rect l="l" t="t" r="r" b="b"/>
            <a:pathLst>
              <a:path w="4521200" h="8467">
                <a:moveTo>
                  <a:pt x="0" y="0"/>
                </a:moveTo>
                <a:lnTo>
                  <a:pt x="4521200" y="0"/>
                </a:lnTo>
                <a:lnTo>
                  <a:pt x="4521200" y="8467"/>
                </a:lnTo>
                <a:lnTo>
                  <a:pt x="0" y="8467"/>
                </a:lnTo>
                <a:lnTo>
                  <a:pt x="0" y="0"/>
                </a:lnTo>
                <a:close/>
              </a:path>
            </a:pathLst>
          </a:custGeom>
          <a:solidFill>
            <a:srgbClr val="788A9C">
              <a:alpha val="30196"/>
            </a:srgbClr>
          </a:solidFill>
          <a:ln/>
        </p:spPr>
      </p:sp>
      <p:sp>
        <p:nvSpPr>
          <p:cNvPr id="22" name="Text 20"/>
          <p:cNvSpPr/>
          <p:nvPr/>
        </p:nvSpPr>
        <p:spPr>
          <a:xfrm>
            <a:off x="6045200" y="2937929"/>
            <a:ext cx="46482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评估方法</a:t>
            </a:r>
            <a:endParaRPr lang="en-US" sz="1600" dirty="0"/>
          </a:p>
        </p:txBody>
      </p:sp>
      <p:sp>
        <p:nvSpPr>
          <p:cNvPr id="23" name="Text 21"/>
          <p:cNvSpPr/>
          <p:nvPr/>
        </p:nvSpPr>
        <p:spPr>
          <a:xfrm>
            <a:off x="6045200" y="3462871"/>
            <a:ext cx="15240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留一法交叉验证</a:t>
            </a:r>
            <a:endParaRPr lang="en-US" sz="1600" dirty="0"/>
          </a:p>
        </p:txBody>
      </p:sp>
      <p:sp>
        <p:nvSpPr>
          <p:cNvPr id="24" name="Text 22"/>
          <p:cNvSpPr/>
          <p:nvPr/>
        </p:nvSpPr>
        <p:spPr>
          <a:xfrm>
            <a:off x="6045200" y="3852329"/>
            <a:ext cx="4622800" cy="6096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隐藏20%的用户历史访问地点作为测试集，使用剩余80%数据进行推荐</a:t>
            </a:r>
            <a:endParaRPr lang="en-US" sz="1600" dirty="0"/>
          </a:p>
        </p:txBody>
      </p:sp>
      <p:sp>
        <p:nvSpPr>
          <p:cNvPr id="25" name="Shape 23"/>
          <p:cNvSpPr/>
          <p:nvPr/>
        </p:nvSpPr>
        <p:spPr>
          <a:xfrm>
            <a:off x="6045200" y="6997704"/>
            <a:ext cx="4521200" cy="8467"/>
          </a:xfrm>
          <a:custGeom>
            <a:avLst/>
            <a:gdLst/>
            <a:ahLst/>
            <a:cxnLst/>
            <a:rect l="l" t="t" r="r" b="b"/>
            <a:pathLst>
              <a:path w="4521200" h="8467">
                <a:moveTo>
                  <a:pt x="0" y="0"/>
                </a:moveTo>
                <a:lnTo>
                  <a:pt x="4521200" y="0"/>
                </a:lnTo>
                <a:lnTo>
                  <a:pt x="4521200" y="8467"/>
                </a:lnTo>
                <a:lnTo>
                  <a:pt x="0" y="8467"/>
                </a:lnTo>
                <a:lnTo>
                  <a:pt x="0" y="0"/>
                </a:lnTo>
                <a:close/>
              </a:path>
            </a:pathLst>
          </a:custGeom>
          <a:solidFill>
            <a:srgbClr val="788A9C">
              <a:alpha val="30196"/>
            </a:srgbClr>
          </a:solidFill>
          <a:ln/>
        </p:spPr>
      </p:sp>
      <p:sp>
        <p:nvSpPr>
          <p:cNvPr id="26" name="Text 24"/>
          <p:cNvSpPr/>
          <p:nvPr/>
        </p:nvSpPr>
        <p:spPr>
          <a:xfrm>
            <a:off x="6045200" y="5215471"/>
            <a:ext cx="46482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测试用户</a:t>
            </a:r>
            <a:endParaRPr lang="en-US" sz="1600" dirty="0"/>
          </a:p>
        </p:txBody>
      </p:sp>
      <p:sp>
        <p:nvSpPr>
          <p:cNvPr id="27" name="Text 25"/>
          <p:cNvSpPr/>
          <p:nvPr/>
        </p:nvSpPr>
        <p:spPr>
          <a:xfrm>
            <a:off x="6045200" y="5723471"/>
            <a:ext cx="4826000" cy="609600"/>
          </a:xfrm>
          <a:prstGeom prst="rect">
            <a:avLst/>
          </a:prstGeom>
          <a:noFill/>
          <a:ln/>
        </p:spPr>
        <p:txBody>
          <a:bodyPr wrap="square" lIns="0" tIns="0" rIns="0" bIns="0" rtlCol="0" anchor="ctr"/>
          <a:lstStyle/>
          <a:p>
            <a:pPr>
              <a:lnSpc>
                <a:spcPct val="80000"/>
              </a:lnSpc>
            </a:pPr>
            <a:r>
              <a:rPr lang="en-US" sz="4800" b="1" dirty="0">
                <a:solidFill>
                  <a:srgbClr val="C8A97E"/>
                </a:solidFill>
                <a:latin typeface="MiSans" pitchFamily="34" charset="0"/>
                <a:ea typeface="MiSans" pitchFamily="34" charset="-122"/>
                <a:cs typeface="MiSans" pitchFamily="34" charset="-120"/>
              </a:rPr>
              <a:t>50</a:t>
            </a:r>
            <a:endParaRPr lang="en-US" sz="1600" dirty="0"/>
          </a:p>
        </p:txBody>
      </p:sp>
      <p:sp>
        <p:nvSpPr>
          <p:cNvPr id="28" name="Text 26"/>
          <p:cNvSpPr/>
          <p:nvPr/>
        </p:nvSpPr>
        <p:spPr>
          <a:xfrm>
            <a:off x="6045200" y="6434671"/>
            <a:ext cx="46228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参与评估的用户数量</a:t>
            </a:r>
            <a:endParaRPr lang="en-US" sz="1600" dirty="0"/>
          </a:p>
        </p:txBody>
      </p:sp>
      <p:sp>
        <p:nvSpPr>
          <p:cNvPr id="29" name="Text 27"/>
          <p:cNvSpPr/>
          <p:nvPr/>
        </p:nvSpPr>
        <p:spPr>
          <a:xfrm>
            <a:off x="6045200" y="7493000"/>
            <a:ext cx="46482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推荐列表长度</a:t>
            </a:r>
            <a:endParaRPr lang="en-US" sz="1600" dirty="0"/>
          </a:p>
        </p:txBody>
      </p:sp>
      <p:sp>
        <p:nvSpPr>
          <p:cNvPr id="30" name="Text 28"/>
          <p:cNvSpPr/>
          <p:nvPr/>
        </p:nvSpPr>
        <p:spPr>
          <a:xfrm>
            <a:off x="6045200" y="8001000"/>
            <a:ext cx="4622800" cy="304800"/>
          </a:xfrm>
          <a:prstGeom prst="rect">
            <a:avLst/>
          </a:prstGeom>
          <a:noFill/>
          <a:ln/>
        </p:spPr>
        <p:txBody>
          <a:bodyPr wrap="square" lIns="0" tIns="0" rIns="0" bIns="0" rtlCol="0" anchor="ctr"/>
          <a:lstStyle/>
          <a:p>
            <a:pPr>
              <a:lnSpc>
                <a:spcPct val="130000"/>
              </a:lnSpc>
            </a:pPr>
            <a:r>
              <a:rPr lang="en-US" sz="1600" dirty="0">
                <a:solidFill>
                  <a:srgbClr val="E1E3E6"/>
                </a:solidFill>
                <a:latin typeface="MiSans" pitchFamily="34" charset="0"/>
                <a:ea typeface="MiSans" pitchFamily="34" charset="-122"/>
                <a:cs typeface="MiSans" pitchFamily="34" charset="-120"/>
              </a:rPr>
              <a:t>为每个用户推荐</a:t>
            </a:r>
            <a:r>
              <a:rPr lang="en-US" sz="1600" b="1" dirty="0">
                <a:solidFill>
                  <a:srgbClr val="C8A97E"/>
                </a:solidFill>
                <a:latin typeface="MiSans" pitchFamily="34" charset="0"/>
                <a:ea typeface="MiSans" pitchFamily="34" charset="-122"/>
                <a:cs typeface="MiSans" pitchFamily="34" charset="-120"/>
              </a:rPr>
              <a:t>Top-10</a:t>
            </a:r>
            <a:r>
              <a:rPr lang="en-US" sz="1600" dirty="0">
                <a:solidFill>
                  <a:srgbClr val="E1E3E6"/>
                </a:solidFill>
                <a:latin typeface="MiSans" pitchFamily="34" charset="0"/>
                <a:ea typeface="MiSans" pitchFamily="34" charset="-122"/>
                <a:cs typeface="MiSans" pitchFamily="34" charset="-120"/>
              </a:rPr>
              <a:t>地点</a:t>
            </a:r>
            <a:endParaRPr lang="en-US" sz="1600" dirty="0"/>
          </a:p>
        </p:txBody>
      </p:sp>
      <p:sp>
        <p:nvSpPr>
          <p:cNvPr id="31" name="Text 29"/>
          <p:cNvSpPr/>
          <p:nvPr/>
        </p:nvSpPr>
        <p:spPr>
          <a:xfrm>
            <a:off x="6045200" y="8407400"/>
            <a:ext cx="46228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平衡推荐多样性和准确性</a:t>
            </a:r>
            <a:endParaRPr lang="en-US" sz="1600" dirty="0"/>
          </a:p>
        </p:txBody>
      </p:sp>
      <p:sp>
        <p:nvSpPr>
          <p:cNvPr id="32" name="Shape 30"/>
          <p:cNvSpPr/>
          <p:nvPr/>
        </p:nvSpPr>
        <p:spPr>
          <a:xfrm>
            <a:off x="10896600" y="1930400"/>
            <a:ext cx="50800" cy="4991100"/>
          </a:xfrm>
          <a:custGeom>
            <a:avLst/>
            <a:gdLst/>
            <a:ahLst/>
            <a:cxnLst/>
            <a:rect l="l" t="t" r="r" b="b"/>
            <a:pathLst>
              <a:path w="50800" h="4991100">
                <a:moveTo>
                  <a:pt x="0" y="0"/>
                </a:moveTo>
                <a:lnTo>
                  <a:pt x="50800" y="0"/>
                </a:lnTo>
                <a:lnTo>
                  <a:pt x="50800" y="4991100"/>
                </a:lnTo>
                <a:lnTo>
                  <a:pt x="0" y="4991100"/>
                </a:lnTo>
                <a:lnTo>
                  <a:pt x="0" y="0"/>
                </a:lnTo>
                <a:close/>
              </a:path>
            </a:pathLst>
          </a:custGeom>
          <a:solidFill>
            <a:srgbClr val="4A6D8C"/>
          </a:solidFill>
          <a:ln/>
        </p:spPr>
      </p:sp>
      <p:sp>
        <p:nvSpPr>
          <p:cNvPr id="33" name="Text 31"/>
          <p:cNvSpPr/>
          <p:nvPr/>
        </p:nvSpPr>
        <p:spPr>
          <a:xfrm>
            <a:off x="11226800" y="1930400"/>
            <a:ext cx="47117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性能分析</a:t>
            </a:r>
            <a:endParaRPr lang="en-US" sz="1600" dirty="0"/>
          </a:p>
        </p:txBody>
      </p:sp>
      <p:sp>
        <p:nvSpPr>
          <p:cNvPr id="34" name="Shape 32"/>
          <p:cNvSpPr/>
          <p:nvPr/>
        </p:nvSpPr>
        <p:spPr>
          <a:xfrm>
            <a:off x="11258550" y="2654300"/>
            <a:ext cx="228600" cy="228600"/>
          </a:xfrm>
          <a:custGeom>
            <a:avLst/>
            <a:gdLst/>
            <a:ahLst/>
            <a:cxnLst/>
            <a:rect l="l" t="t" r="r" b="b"/>
            <a:pathLst>
              <a:path w="228600" h="228600">
                <a:moveTo>
                  <a:pt x="35719" y="71438"/>
                </a:moveTo>
                <a:cubicBezTo>
                  <a:pt x="43622" y="71438"/>
                  <a:pt x="50006" y="77822"/>
                  <a:pt x="50006" y="85725"/>
                </a:cubicBezTo>
                <a:lnTo>
                  <a:pt x="50006" y="200025"/>
                </a:lnTo>
                <a:cubicBezTo>
                  <a:pt x="50006" y="207928"/>
                  <a:pt x="43622" y="214313"/>
                  <a:pt x="35719" y="214313"/>
                </a:cubicBezTo>
                <a:lnTo>
                  <a:pt x="14288" y="214313"/>
                </a:lnTo>
                <a:cubicBezTo>
                  <a:pt x="6385" y="214313"/>
                  <a:pt x="0" y="207928"/>
                  <a:pt x="0" y="200025"/>
                </a:cubicBezTo>
                <a:lnTo>
                  <a:pt x="0" y="85725"/>
                </a:lnTo>
                <a:cubicBezTo>
                  <a:pt x="0" y="77822"/>
                  <a:pt x="6385" y="71438"/>
                  <a:pt x="14288" y="71438"/>
                </a:cubicBezTo>
                <a:lnTo>
                  <a:pt x="35719" y="71438"/>
                </a:lnTo>
                <a:close/>
                <a:moveTo>
                  <a:pt x="120819" y="7144"/>
                </a:moveTo>
                <a:cubicBezTo>
                  <a:pt x="133008" y="7144"/>
                  <a:pt x="142875" y="17011"/>
                  <a:pt x="142875" y="29200"/>
                </a:cubicBezTo>
                <a:lnTo>
                  <a:pt x="142875" y="31075"/>
                </a:lnTo>
                <a:cubicBezTo>
                  <a:pt x="142875" y="34111"/>
                  <a:pt x="142295" y="37148"/>
                  <a:pt x="141178" y="39960"/>
                </a:cubicBezTo>
                <a:lnTo>
                  <a:pt x="128588" y="71438"/>
                </a:lnTo>
                <a:lnTo>
                  <a:pt x="200025" y="71438"/>
                </a:lnTo>
                <a:cubicBezTo>
                  <a:pt x="211857" y="71438"/>
                  <a:pt x="221456" y="81037"/>
                  <a:pt x="221456" y="92869"/>
                </a:cubicBezTo>
                <a:cubicBezTo>
                  <a:pt x="221456" y="101664"/>
                  <a:pt x="216143" y="109210"/>
                  <a:pt x="208553" y="112514"/>
                </a:cubicBezTo>
                <a:cubicBezTo>
                  <a:pt x="216143" y="115818"/>
                  <a:pt x="221456" y="123364"/>
                  <a:pt x="221456" y="132159"/>
                </a:cubicBezTo>
                <a:cubicBezTo>
                  <a:pt x="221456" y="142607"/>
                  <a:pt x="213955" y="151314"/>
                  <a:pt x="204043" y="153189"/>
                </a:cubicBezTo>
                <a:cubicBezTo>
                  <a:pt x="206008" y="156448"/>
                  <a:pt x="207169" y="160243"/>
                  <a:pt x="207169" y="164306"/>
                </a:cubicBezTo>
                <a:cubicBezTo>
                  <a:pt x="207169" y="174218"/>
                  <a:pt x="200471" y="182523"/>
                  <a:pt x="191363" y="184978"/>
                </a:cubicBezTo>
                <a:cubicBezTo>
                  <a:pt x="192345" y="187434"/>
                  <a:pt x="192881" y="190113"/>
                  <a:pt x="192881" y="192881"/>
                </a:cubicBezTo>
                <a:cubicBezTo>
                  <a:pt x="192881" y="204713"/>
                  <a:pt x="183282" y="214313"/>
                  <a:pt x="171450" y="214313"/>
                </a:cubicBezTo>
                <a:lnTo>
                  <a:pt x="132204" y="214313"/>
                </a:lnTo>
                <a:cubicBezTo>
                  <a:pt x="115997" y="214313"/>
                  <a:pt x="100236" y="208776"/>
                  <a:pt x="87600" y="198641"/>
                </a:cubicBezTo>
                <a:lnTo>
                  <a:pt x="82153" y="194310"/>
                </a:lnTo>
                <a:cubicBezTo>
                  <a:pt x="75367" y="188908"/>
                  <a:pt x="71438" y="180692"/>
                  <a:pt x="71438" y="171986"/>
                </a:cubicBezTo>
                <a:lnTo>
                  <a:pt x="71438" y="88672"/>
                </a:lnTo>
                <a:cubicBezTo>
                  <a:pt x="71438" y="82019"/>
                  <a:pt x="73000" y="75456"/>
                  <a:pt x="75947" y="69518"/>
                </a:cubicBezTo>
                <a:lnTo>
                  <a:pt x="101039" y="19333"/>
                </a:lnTo>
                <a:cubicBezTo>
                  <a:pt x="104790" y="11876"/>
                  <a:pt x="112425" y="7144"/>
                  <a:pt x="120819" y="7144"/>
                </a:cubicBezTo>
                <a:close/>
              </a:path>
            </a:pathLst>
          </a:custGeom>
          <a:solidFill>
            <a:srgbClr val="C8A97E"/>
          </a:solidFill>
          <a:ln/>
        </p:spPr>
      </p:sp>
      <p:sp>
        <p:nvSpPr>
          <p:cNvPr id="35" name="Text 33"/>
          <p:cNvSpPr/>
          <p:nvPr/>
        </p:nvSpPr>
        <p:spPr>
          <a:xfrm>
            <a:off x="11518900" y="2590800"/>
            <a:ext cx="43434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混合推荐系统优势</a:t>
            </a:r>
            <a:endParaRPr lang="en-US" sz="1600" dirty="0"/>
          </a:p>
        </p:txBody>
      </p:sp>
      <p:sp>
        <p:nvSpPr>
          <p:cNvPr id="36" name="Text 34"/>
          <p:cNvSpPr/>
          <p:nvPr/>
        </p:nvSpPr>
        <p:spPr>
          <a:xfrm>
            <a:off x="11226800" y="3048000"/>
            <a:ext cx="4622800" cy="6096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综合考虑多个因素，推荐结果更全面，准确率显著高于单一算法</a:t>
            </a:r>
            <a:endParaRPr lang="en-US" sz="1600" dirty="0"/>
          </a:p>
        </p:txBody>
      </p:sp>
      <p:sp>
        <p:nvSpPr>
          <p:cNvPr id="37" name="Shape 35"/>
          <p:cNvSpPr/>
          <p:nvPr/>
        </p:nvSpPr>
        <p:spPr>
          <a:xfrm>
            <a:off x="11287125" y="3873500"/>
            <a:ext cx="171450" cy="228600"/>
          </a:xfrm>
          <a:custGeom>
            <a:avLst/>
            <a:gdLst/>
            <a:ahLst/>
            <a:cxnLst/>
            <a:rect l="l" t="t" r="r" b="b"/>
            <a:pathLst>
              <a:path w="171450" h="228600">
                <a:moveTo>
                  <a:pt x="0" y="84207"/>
                </a:moveTo>
                <a:cubicBezTo>
                  <a:pt x="0" y="37683"/>
                  <a:pt x="38398" y="0"/>
                  <a:pt x="85725" y="0"/>
                </a:cubicBezTo>
                <a:cubicBezTo>
                  <a:pt x="133052" y="0"/>
                  <a:pt x="171450" y="37683"/>
                  <a:pt x="171450" y="84207"/>
                </a:cubicBezTo>
                <a:cubicBezTo>
                  <a:pt x="171450" y="137473"/>
                  <a:pt x="117783" y="201320"/>
                  <a:pt x="95369" y="225653"/>
                </a:cubicBezTo>
                <a:cubicBezTo>
                  <a:pt x="90101" y="231368"/>
                  <a:pt x="81305" y="231368"/>
                  <a:pt x="76036" y="225653"/>
                </a:cubicBezTo>
                <a:cubicBezTo>
                  <a:pt x="53623" y="201320"/>
                  <a:pt x="-45" y="137473"/>
                  <a:pt x="-45" y="84207"/>
                </a:cubicBezTo>
                <a:close/>
                <a:moveTo>
                  <a:pt x="85725" y="114300"/>
                </a:moveTo>
                <a:cubicBezTo>
                  <a:pt x="101496" y="114300"/>
                  <a:pt x="114300" y="101496"/>
                  <a:pt x="114300" y="85725"/>
                </a:cubicBezTo>
                <a:cubicBezTo>
                  <a:pt x="114300" y="69954"/>
                  <a:pt x="101496" y="57150"/>
                  <a:pt x="85725" y="57150"/>
                </a:cubicBezTo>
                <a:cubicBezTo>
                  <a:pt x="69954" y="57150"/>
                  <a:pt x="57150" y="69954"/>
                  <a:pt x="57150" y="85725"/>
                </a:cubicBezTo>
                <a:cubicBezTo>
                  <a:pt x="57150" y="101496"/>
                  <a:pt x="69954" y="114300"/>
                  <a:pt x="85725" y="114300"/>
                </a:cubicBezTo>
                <a:close/>
              </a:path>
            </a:pathLst>
          </a:custGeom>
          <a:solidFill>
            <a:srgbClr val="C8A97E"/>
          </a:solidFill>
          <a:ln/>
        </p:spPr>
      </p:sp>
      <p:sp>
        <p:nvSpPr>
          <p:cNvPr id="38" name="Text 36"/>
          <p:cNvSpPr/>
          <p:nvPr/>
        </p:nvSpPr>
        <p:spPr>
          <a:xfrm>
            <a:off x="11518900" y="3810000"/>
            <a:ext cx="43434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地理位置约束有效性</a:t>
            </a:r>
            <a:endParaRPr lang="en-US" sz="1600" dirty="0"/>
          </a:p>
        </p:txBody>
      </p:sp>
      <p:sp>
        <p:nvSpPr>
          <p:cNvPr id="39" name="Text 37"/>
          <p:cNvSpPr/>
          <p:nvPr/>
        </p:nvSpPr>
        <p:spPr>
          <a:xfrm>
            <a:off x="11226800" y="4267200"/>
            <a:ext cx="4622800" cy="6096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地理约束有效提高了推荐的实用性，用户更可能访问附近地点</a:t>
            </a:r>
            <a:endParaRPr lang="en-US" sz="1600" dirty="0"/>
          </a:p>
        </p:txBody>
      </p:sp>
      <p:sp>
        <p:nvSpPr>
          <p:cNvPr id="40" name="Shape 38"/>
          <p:cNvSpPr/>
          <p:nvPr/>
        </p:nvSpPr>
        <p:spPr>
          <a:xfrm>
            <a:off x="11258550" y="5092700"/>
            <a:ext cx="228600" cy="228600"/>
          </a:xfrm>
          <a:custGeom>
            <a:avLst/>
            <a:gdLst/>
            <a:ahLst/>
            <a:cxnLst/>
            <a:rect l="l" t="t" r="r" b="b"/>
            <a:pathLst>
              <a:path w="228600" h="228600">
                <a:moveTo>
                  <a:pt x="114300" y="0"/>
                </a:moveTo>
                <a:cubicBezTo>
                  <a:pt x="177384" y="0"/>
                  <a:pt x="228600" y="51216"/>
                  <a:pt x="228600" y="114300"/>
                </a:cubicBezTo>
                <a:cubicBezTo>
                  <a:pt x="228600" y="177384"/>
                  <a:pt x="177384" y="228600"/>
                  <a:pt x="114300" y="228600"/>
                </a:cubicBezTo>
                <a:cubicBezTo>
                  <a:pt x="51216" y="228600"/>
                  <a:pt x="0" y="177384"/>
                  <a:pt x="0" y="114300"/>
                </a:cubicBezTo>
                <a:cubicBezTo>
                  <a:pt x="0" y="51216"/>
                  <a:pt x="51216" y="0"/>
                  <a:pt x="114300" y="0"/>
                </a:cubicBezTo>
                <a:close/>
                <a:moveTo>
                  <a:pt x="103584" y="53578"/>
                </a:moveTo>
                <a:lnTo>
                  <a:pt x="103584" y="114300"/>
                </a:lnTo>
                <a:cubicBezTo>
                  <a:pt x="103584" y="117872"/>
                  <a:pt x="105370" y="121221"/>
                  <a:pt x="108362" y="123230"/>
                </a:cubicBezTo>
                <a:lnTo>
                  <a:pt x="151224" y="151805"/>
                </a:lnTo>
                <a:cubicBezTo>
                  <a:pt x="156136" y="155109"/>
                  <a:pt x="162788" y="153769"/>
                  <a:pt x="166092" y="148813"/>
                </a:cubicBezTo>
                <a:cubicBezTo>
                  <a:pt x="169396" y="143857"/>
                  <a:pt x="168057" y="137249"/>
                  <a:pt x="163101" y="133945"/>
                </a:cubicBezTo>
                <a:lnTo>
                  <a:pt x="125016" y="108585"/>
                </a:lnTo>
                <a:lnTo>
                  <a:pt x="125016" y="53578"/>
                </a:lnTo>
                <a:cubicBezTo>
                  <a:pt x="125016" y="47640"/>
                  <a:pt x="120238" y="42863"/>
                  <a:pt x="114300" y="42863"/>
                </a:cubicBezTo>
                <a:cubicBezTo>
                  <a:pt x="108362" y="42863"/>
                  <a:pt x="103584" y="47640"/>
                  <a:pt x="103584" y="53578"/>
                </a:cubicBezTo>
                <a:close/>
              </a:path>
            </a:pathLst>
          </a:custGeom>
          <a:solidFill>
            <a:srgbClr val="C8A97E"/>
          </a:solidFill>
          <a:ln/>
        </p:spPr>
      </p:sp>
      <p:sp>
        <p:nvSpPr>
          <p:cNvPr id="41" name="Text 39"/>
          <p:cNvSpPr/>
          <p:nvPr/>
        </p:nvSpPr>
        <p:spPr>
          <a:xfrm>
            <a:off x="11518900" y="5029200"/>
            <a:ext cx="43434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时间模式增强时效性</a:t>
            </a:r>
            <a:endParaRPr lang="en-US" sz="1600" dirty="0"/>
          </a:p>
        </p:txBody>
      </p:sp>
      <p:sp>
        <p:nvSpPr>
          <p:cNvPr id="42" name="Text 40"/>
          <p:cNvSpPr/>
          <p:nvPr/>
        </p:nvSpPr>
        <p:spPr>
          <a:xfrm>
            <a:off x="11226800" y="5486400"/>
            <a:ext cx="4622800" cy="6096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时间模式增强了推荐的时效性，提高特定时间段的推荐准确性</a:t>
            </a:r>
            <a:endParaRPr lang="en-US" sz="1600" dirty="0"/>
          </a:p>
        </p:txBody>
      </p:sp>
      <p:sp>
        <p:nvSpPr>
          <p:cNvPr id="43" name="Shape 41"/>
          <p:cNvSpPr/>
          <p:nvPr/>
        </p:nvSpPr>
        <p:spPr>
          <a:xfrm>
            <a:off x="10896600" y="7230529"/>
            <a:ext cx="50800" cy="1727200"/>
          </a:xfrm>
          <a:custGeom>
            <a:avLst/>
            <a:gdLst/>
            <a:ahLst/>
            <a:cxnLst/>
            <a:rect l="l" t="t" r="r" b="b"/>
            <a:pathLst>
              <a:path w="50800" h="1727200">
                <a:moveTo>
                  <a:pt x="0" y="0"/>
                </a:moveTo>
                <a:lnTo>
                  <a:pt x="50800" y="0"/>
                </a:lnTo>
                <a:lnTo>
                  <a:pt x="50800" y="1727200"/>
                </a:lnTo>
                <a:lnTo>
                  <a:pt x="0" y="1727200"/>
                </a:lnTo>
                <a:lnTo>
                  <a:pt x="0" y="0"/>
                </a:lnTo>
                <a:close/>
              </a:path>
            </a:pathLst>
          </a:custGeom>
          <a:solidFill>
            <a:srgbClr val="C8A97E"/>
          </a:solidFill>
          <a:ln/>
        </p:spPr>
      </p:sp>
      <p:sp>
        <p:nvSpPr>
          <p:cNvPr id="44" name="Text 42"/>
          <p:cNvSpPr/>
          <p:nvPr/>
        </p:nvSpPr>
        <p:spPr>
          <a:xfrm>
            <a:off x="11226800" y="7230529"/>
            <a:ext cx="46736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提升空间</a:t>
            </a:r>
            <a:endParaRPr lang="en-US" sz="1600" dirty="0"/>
          </a:p>
        </p:txBody>
      </p:sp>
      <p:sp>
        <p:nvSpPr>
          <p:cNvPr id="45" name="Text 43"/>
          <p:cNvSpPr/>
          <p:nvPr/>
        </p:nvSpPr>
        <p:spPr>
          <a:xfrm>
            <a:off x="11226800" y="7840129"/>
            <a:ext cx="46228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 </a:t>
            </a:r>
            <a:r>
              <a:rPr lang="en-US" sz="1600" b="1" dirty="0">
                <a:solidFill>
                  <a:srgbClr val="E1E3E6"/>
                </a:solidFill>
                <a:latin typeface="MiSans" pitchFamily="34" charset="0"/>
                <a:ea typeface="MiSans" pitchFamily="34" charset="-122"/>
                <a:cs typeface="MiSans" pitchFamily="34" charset="-120"/>
              </a:rPr>
              <a:t>深度学习</a:t>
            </a:r>
            <a:r>
              <a:rPr lang="en-US" sz="1600" dirty="0">
                <a:solidFill>
                  <a:srgbClr val="788A9C"/>
                </a:solidFill>
                <a:latin typeface="MiSans" pitchFamily="34" charset="0"/>
                <a:ea typeface="MiSans" pitchFamily="34" charset="-122"/>
                <a:cs typeface="MiSans" pitchFamily="34" charset="-120"/>
              </a:rPr>
              <a:t>：提取更复杂的特征</a:t>
            </a:r>
            <a:endParaRPr lang="en-US" sz="1600" dirty="0"/>
          </a:p>
        </p:txBody>
      </p:sp>
      <p:sp>
        <p:nvSpPr>
          <p:cNvPr id="46" name="Text 44"/>
          <p:cNvSpPr/>
          <p:nvPr/>
        </p:nvSpPr>
        <p:spPr>
          <a:xfrm>
            <a:off x="11226800" y="8246529"/>
            <a:ext cx="46228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 </a:t>
            </a:r>
            <a:r>
              <a:rPr lang="en-US" sz="1600" b="1" dirty="0">
                <a:solidFill>
                  <a:srgbClr val="E1E3E6"/>
                </a:solidFill>
                <a:latin typeface="MiSans" pitchFamily="34" charset="0"/>
                <a:ea typeface="MiSans" pitchFamily="34" charset="-122"/>
                <a:cs typeface="MiSans" pitchFamily="34" charset="-120"/>
              </a:rPr>
              <a:t>类别偏好</a:t>
            </a:r>
            <a:r>
              <a:rPr lang="en-US" sz="1600" dirty="0">
                <a:solidFill>
                  <a:srgbClr val="788A9C"/>
                </a:solidFill>
                <a:latin typeface="MiSans" pitchFamily="34" charset="0"/>
                <a:ea typeface="MiSans" pitchFamily="34" charset="-122"/>
                <a:cs typeface="MiSans" pitchFamily="34" charset="-120"/>
              </a:rPr>
              <a:t>：加入地点类别建模</a:t>
            </a:r>
            <a:endParaRPr lang="en-US" sz="1600" dirty="0"/>
          </a:p>
        </p:txBody>
      </p:sp>
      <p:sp>
        <p:nvSpPr>
          <p:cNvPr id="47" name="Text 45"/>
          <p:cNvSpPr/>
          <p:nvPr/>
        </p:nvSpPr>
        <p:spPr>
          <a:xfrm>
            <a:off x="11226800" y="8652929"/>
            <a:ext cx="46228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 </a:t>
            </a:r>
            <a:r>
              <a:rPr lang="en-US" sz="1600" b="1" dirty="0">
                <a:solidFill>
                  <a:srgbClr val="E1E3E6"/>
                </a:solidFill>
                <a:latin typeface="MiSans" pitchFamily="34" charset="0"/>
                <a:ea typeface="MiSans" pitchFamily="34" charset="-122"/>
                <a:cs typeface="MiSans" pitchFamily="34" charset="-120"/>
              </a:rPr>
              <a:t>社交网络</a:t>
            </a:r>
            <a:r>
              <a:rPr lang="en-US" sz="1600" dirty="0">
                <a:solidFill>
                  <a:srgbClr val="788A9C"/>
                </a:solidFill>
                <a:latin typeface="MiSans" pitchFamily="34" charset="0"/>
                <a:ea typeface="MiSans" pitchFamily="34" charset="-122"/>
                <a:cs typeface="MiSans" pitchFamily="34" charset="-120"/>
              </a:rPr>
              <a:t>：考虑显式社交关系</a:t>
            </a: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1A1D21"/>
        </a:solidFill>
        <a:effectLst/>
      </p:bgPr>
    </p:bg>
    <p:spTree>
      <p:nvGrpSpPr>
        <p:cNvPr id="1" name=""/>
        <p:cNvGrpSpPr/>
        <p:nvPr/>
      </p:nvGrpSpPr>
      <p:grpSpPr>
        <a:xfrm>
          <a:off x="0" y="0"/>
          <a:ext cx="0" cy="0"/>
          <a:chOff x="0" y="0"/>
          <a:chExt cx="0" cy="0"/>
        </a:xfrm>
      </p:grpSpPr>
      <p:sp>
        <p:nvSpPr>
          <p:cNvPr id="2" name="Text 0"/>
          <p:cNvSpPr/>
          <p:nvPr/>
        </p:nvSpPr>
        <p:spPr>
          <a:xfrm>
            <a:off x="508000" y="508000"/>
            <a:ext cx="15621000" cy="762000"/>
          </a:xfrm>
          <a:prstGeom prst="rect">
            <a:avLst/>
          </a:prstGeom>
          <a:noFill/>
          <a:ln/>
        </p:spPr>
        <p:txBody>
          <a:bodyPr wrap="square" lIns="0" tIns="0" rIns="0" bIns="0" rtlCol="0" anchor="ctr"/>
          <a:lstStyle/>
          <a:p>
            <a:pPr>
              <a:lnSpc>
                <a:spcPct val="80000"/>
              </a:lnSpc>
            </a:pPr>
            <a:r>
              <a:rPr lang="en-US" sz="6000" b="1" dirty="0">
                <a:solidFill>
                  <a:srgbClr val="E1E3E6"/>
                </a:solidFill>
                <a:latin typeface="MiSans" pitchFamily="34" charset="0"/>
                <a:ea typeface="MiSans" pitchFamily="34" charset="-122"/>
                <a:cs typeface="MiSans" pitchFamily="34" charset="-120"/>
              </a:rPr>
              <a:t>目录</a:t>
            </a:r>
            <a:endParaRPr lang="en-US" sz="1600" dirty="0"/>
          </a:p>
        </p:txBody>
      </p:sp>
      <p:sp>
        <p:nvSpPr>
          <p:cNvPr id="3" name="Shape 1"/>
          <p:cNvSpPr/>
          <p:nvPr/>
        </p:nvSpPr>
        <p:spPr>
          <a:xfrm>
            <a:off x="508000" y="1473200"/>
            <a:ext cx="1016000" cy="50800"/>
          </a:xfrm>
          <a:custGeom>
            <a:avLst/>
            <a:gdLst/>
            <a:ahLst/>
            <a:cxnLst/>
            <a:rect l="l" t="t" r="r" b="b"/>
            <a:pathLst>
              <a:path w="1016000" h="50800">
                <a:moveTo>
                  <a:pt x="0" y="0"/>
                </a:moveTo>
                <a:lnTo>
                  <a:pt x="1016000" y="0"/>
                </a:lnTo>
                <a:lnTo>
                  <a:pt x="1016000" y="50800"/>
                </a:lnTo>
                <a:lnTo>
                  <a:pt x="0" y="50800"/>
                </a:lnTo>
                <a:lnTo>
                  <a:pt x="0" y="0"/>
                </a:lnTo>
                <a:close/>
              </a:path>
            </a:pathLst>
          </a:custGeom>
          <a:solidFill>
            <a:srgbClr val="C8A97E"/>
          </a:solidFill>
          <a:ln/>
        </p:spPr>
      </p:sp>
      <p:sp>
        <p:nvSpPr>
          <p:cNvPr id="4" name="Shape 2"/>
          <p:cNvSpPr/>
          <p:nvPr/>
        </p:nvSpPr>
        <p:spPr>
          <a:xfrm>
            <a:off x="533400" y="2032000"/>
            <a:ext cx="50800" cy="1993900"/>
          </a:xfrm>
          <a:custGeom>
            <a:avLst/>
            <a:gdLst/>
            <a:ahLst/>
            <a:cxnLst/>
            <a:rect l="l" t="t" r="r" b="b"/>
            <a:pathLst>
              <a:path w="50800" h="1993900">
                <a:moveTo>
                  <a:pt x="0" y="0"/>
                </a:moveTo>
                <a:lnTo>
                  <a:pt x="50800" y="0"/>
                </a:lnTo>
                <a:lnTo>
                  <a:pt x="50800" y="1993900"/>
                </a:lnTo>
                <a:lnTo>
                  <a:pt x="0" y="1993900"/>
                </a:lnTo>
                <a:lnTo>
                  <a:pt x="0" y="0"/>
                </a:lnTo>
                <a:close/>
              </a:path>
            </a:pathLst>
          </a:custGeom>
          <a:solidFill>
            <a:srgbClr val="4A6D8C"/>
          </a:solidFill>
          <a:ln/>
        </p:spPr>
      </p:sp>
      <p:sp>
        <p:nvSpPr>
          <p:cNvPr id="5" name="Shape 3"/>
          <p:cNvSpPr/>
          <p:nvPr/>
        </p:nvSpPr>
        <p:spPr>
          <a:xfrm>
            <a:off x="863600" y="2624667"/>
            <a:ext cx="812800" cy="812800"/>
          </a:xfrm>
          <a:custGeom>
            <a:avLst/>
            <a:gdLst/>
            <a:ahLst/>
            <a:cxnLst/>
            <a:rect l="l" t="t" r="r" b="b"/>
            <a:pathLst>
              <a:path w="812800" h="812800">
                <a:moveTo>
                  <a:pt x="406400" y="0"/>
                </a:moveTo>
                <a:lnTo>
                  <a:pt x="406400" y="0"/>
                </a:lnTo>
                <a:cubicBezTo>
                  <a:pt x="630698" y="0"/>
                  <a:pt x="812800" y="182102"/>
                  <a:pt x="812800" y="406400"/>
                </a:cubicBezTo>
                <a:lnTo>
                  <a:pt x="812800" y="406400"/>
                </a:lnTo>
                <a:cubicBezTo>
                  <a:pt x="812800" y="630698"/>
                  <a:pt x="630698" y="812800"/>
                  <a:pt x="406400" y="812800"/>
                </a:cubicBezTo>
                <a:lnTo>
                  <a:pt x="406400" y="812800"/>
                </a:lnTo>
                <a:cubicBezTo>
                  <a:pt x="182102" y="812800"/>
                  <a:pt x="0" y="630698"/>
                  <a:pt x="0" y="406400"/>
                </a:cubicBezTo>
                <a:lnTo>
                  <a:pt x="0" y="406400"/>
                </a:lnTo>
                <a:cubicBezTo>
                  <a:pt x="0" y="182102"/>
                  <a:pt x="182102" y="0"/>
                  <a:pt x="406400" y="0"/>
                </a:cubicBezTo>
                <a:close/>
              </a:path>
            </a:pathLst>
          </a:custGeom>
          <a:solidFill>
            <a:srgbClr val="4A6D8C"/>
          </a:solidFill>
          <a:ln/>
        </p:spPr>
      </p:sp>
      <p:sp>
        <p:nvSpPr>
          <p:cNvPr id="6" name="Text 4"/>
          <p:cNvSpPr/>
          <p:nvPr/>
        </p:nvSpPr>
        <p:spPr>
          <a:xfrm>
            <a:off x="1075664" y="2802467"/>
            <a:ext cx="584200" cy="457200"/>
          </a:xfrm>
          <a:prstGeom prst="rect">
            <a:avLst/>
          </a:prstGeom>
          <a:noFill/>
          <a:ln/>
        </p:spPr>
        <p:txBody>
          <a:bodyPr wrap="square" lIns="0" tIns="0" rIns="0" bIns="0" rtlCol="0" anchor="ctr"/>
          <a:lstStyle/>
          <a:p>
            <a:pPr>
              <a:lnSpc>
                <a:spcPct val="100000"/>
              </a:lnSpc>
            </a:pPr>
            <a:r>
              <a:rPr lang="en-US" sz="3000" b="1" dirty="0">
                <a:solidFill>
                  <a:srgbClr val="E1E3E6"/>
                </a:solidFill>
                <a:latin typeface="MiSans" pitchFamily="34" charset="0"/>
                <a:ea typeface="MiSans" pitchFamily="34" charset="-122"/>
                <a:cs typeface="MiSans" pitchFamily="34" charset="-120"/>
              </a:rPr>
              <a:t>01</a:t>
            </a:r>
            <a:endParaRPr lang="en-US" sz="1600" dirty="0"/>
          </a:p>
        </p:txBody>
      </p:sp>
      <p:sp>
        <p:nvSpPr>
          <p:cNvPr id="7" name="Text 5"/>
          <p:cNvSpPr/>
          <p:nvPr/>
        </p:nvSpPr>
        <p:spPr>
          <a:xfrm>
            <a:off x="1930400" y="2650067"/>
            <a:ext cx="30353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项目概述</a:t>
            </a:r>
            <a:endParaRPr lang="en-US" sz="1600" dirty="0"/>
          </a:p>
        </p:txBody>
      </p:sp>
      <p:sp>
        <p:nvSpPr>
          <p:cNvPr id="8" name="Text 6"/>
          <p:cNvSpPr/>
          <p:nvPr/>
        </p:nvSpPr>
        <p:spPr>
          <a:xfrm>
            <a:off x="1930400" y="3107268"/>
            <a:ext cx="29845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研究背景 · 系统架构 · 技术路线</a:t>
            </a:r>
            <a:endParaRPr lang="en-US" sz="1600" dirty="0"/>
          </a:p>
        </p:txBody>
      </p:sp>
      <p:sp>
        <p:nvSpPr>
          <p:cNvPr id="9" name="Shape 7"/>
          <p:cNvSpPr/>
          <p:nvPr/>
        </p:nvSpPr>
        <p:spPr>
          <a:xfrm>
            <a:off x="8356600" y="2032000"/>
            <a:ext cx="50800" cy="1993900"/>
          </a:xfrm>
          <a:custGeom>
            <a:avLst/>
            <a:gdLst/>
            <a:ahLst/>
            <a:cxnLst/>
            <a:rect l="l" t="t" r="r" b="b"/>
            <a:pathLst>
              <a:path w="50800" h="1993900">
                <a:moveTo>
                  <a:pt x="0" y="0"/>
                </a:moveTo>
                <a:lnTo>
                  <a:pt x="50800" y="0"/>
                </a:lnTo>
                <a:lnTo>
                  <a:pt x="50800" y="1993900"/>
                </a:lnTo>
                <a:lnTo>
                  <a:pt x="0" y="1993900"/>
                </a:lnTo>
                <a:lnTo>
                  <a:pt x="0" y="0"/>
                </a:lnTo>
                <a:close/>
              </a:path>
            </a:pathLst>
          </a:custGeom>
          <a:solidFill>
            <a:srgbClr val="C8A97E"/>
          </a:solidFill>
          <a:ln/>
        </p:spPr>
      </p:sp>
      <p:sp>
        <p:nvSpPr>
          <p:cNvPr id="10" name="Shape 8"/>
          <p:cNvSpPr/>
          <p:nvPr/>
        </p:nvSpPr>
        <p:spPr>
          <a:xfrm>
            <a:off x="8686800" y="2624667"/>
            <a:ext cx="812800" cy="812800"/>
          </a:xfrm>
          <a:custGeom>
            <a:avLst/>
            <a:gdLst/>
            <a:ahLst/>
            <a:cxnLst/>
            <a:rect l="l" t="t" r="r" b="b"/>
            <a:pathLst>
              <a:path w="812800" h="812800">
                <a:moveTo>
                  <a:pt x="406400" y="0"/>
                </a:moveTo>
                <a:lnTo>
                  <a:pt x="406400" y="0"/>
                </a:lnTo>
                <a:cubicBezTo>
                  <a:pt x="630698" y="0"/>
                  <a:pt x="812800" y="182102"/>
                  <a:pt x="812800" y="406400"/>
                </a:cubicBezTo>
                <a:lnTo>
                  <a:pt x="812800" y="406400"/>
                </a:lnTo>
                <a:cubicBezTo>
                  <a:pt x="812800" y="630698"/>
                  <a:pt x="630698" y="812800"/>
                  <a:pt x="406400" y="812800"/>
                </a:cubicBezTo>
                <a:lnTo>
                  <a:pt x="406400" y="812800"/>
                </a:lnTo>
                <a:cubicBezTo>
                  <a:pt x="182102" y="812800"/>
                  <a:pt x="0" y="630698"/>
                  <a:pt x="0" y="406400"/>
                </a:cubicBezTo>
                <a:lnTo>
                  <a:pt x="0" y="406400"/>
                </a:lnTo>
                <a:cubicBezTo>
                  <a:pt x="0" y="182102"/>
                  <a:pt x="182102" y="0"/>
                  <a:pt x="406400" y="0"/>
                </a:cubicBezTo>
                <a:close/>
              </a:path>
            </a:pathLst>
          </a:custGeom>
          <a:solidFill>
            <a:srgbClr val="C8A97E"/>
          </a:solidFill>
          <a:ln/>
        </p:spPr>
      </p:sp>
      <p:sp>
        <p:nvSpPr>
          <p:cNvPr id="11" name="Text 9"/>
          <p:cNvSpPr/>
          <p:nvPr/>
        </p:nvSpPr>
        <p:spPr>
          <a:xfrm>
            <a:off x="8866584" y="2802467"/>
            <a:ext cx="647700" cy="457200"/>
          </a:xfrm>
          <a:prstGeom prst="rect">
            <a:avLst/>
          </a:prstGeom>
          <a:noFill/>
          <a:ln/>
        </p:spPr>
        <p:txBody>
          <a:bodyPr wrap="square" lIns="0" tIns="0" rIns="0" bIns="0" rtlCol="0" anchor="ctr"/>
          <a:lstStyle/>
          <a:p>
            <a:pPr>
              <a:lnSpc>
                <a:spcPct val="100000"/>
              </a:lnSpc>
            </a:pPr>
            <a:r>
              <a:rPr lang="en-US" sz="3000" b="1" dirty="0">
                <a:solidFill>
                  <a:srgbClr val="1A1D21"/>
                </a:solidFill>
                <a:latin typeface="MiSans" pitchFamily="34" charset="0"/>
                <a:ea typeface="MiSans" pitchFamily="34" charset="-122"/>
                <a:cs typeface="MiSans" pitchFamily="34" charset="-120"/>
              </a:rPr>
              <a:t>02</a:t>
            </a:r>
            <a:endParaRPr lang="en-US" sz="1600" dirty="0"/>
          </a:p>
        </p:txBody>
      </p:sp>
      <p:sp>
        <p:nvSpPr>
          <p:cNvPr id="12" name="Text 10"/>
          <p:cNvSpPr/>
          <p:nvPr/>
        </p:nvSpPr>
        <p:spPr>
          <a:xfrm>
            <a:off x="9753600" y="2650067"/>
            <a:ext cx="36830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数据集与预处理</a:t>
            </a:r>
            <a:endParaRPr lang="en-US" sz="1600" dirty="0"/>
          </a:p>
        </p:txBody>
      </p:sp>
      <p:sp>
        <p:nvSpPr>
          <p:cNvPr id="13" name="Text 11"/>
          <p:cNvSpPr/>
          <p:nvPr/>
        </p:nvSpPr>
        <p:spPr>
          <a:xfrm>
            <a:off x="9753600" y="3107268"/>
            <a:ext cx="36322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Foursquare数据 · 特征工程 · 数据清洗</a:t>
            </a:r>
            <a:endParaRPr lang="en-US" sz="1600" dirty="0"/>
          </a:p>
        </p:txBody>
      </p:sp>
      <p:sp>
        <p:nvSpPr>
          <p:cNvPr id="14" name="Shape 12"/>
          <p:cNvSpPr/>
          <p:nvPr/>
        </p:nvSpPr>
        <p:spPr>
          <a:xfrm>
            <a:off x="533400" y="4334934"/>
            <a:ext cx="50800" cy="1993900"/>
          </a:xfrm>
          <a:custGeom>
            <a:avLst/>
            <a:gdLst/>
            <a:ahLst/>
            <a:cxnLst/>
            <a:rect l="l" t="t" r="r" b="b"/>
            <a:pathLst>
              <a:path w="50800" h="1993900">
                <a:moveTo>
                  <a:pt x="0" y="0"/>
                </a:moveTo>
                <a:lnTo>
                  <a:pt x="50800" y="0"/>
                </a:lnTo>
                <a:lnTo>
                  <a:pt x="50800" y="1993900"/>
                </a:lnTo>
                <a:lnTo>
                  <a:pt x="0" y="1993900"/>
                </a:lnTo>
                <a:lnTo>
                  <a:pt x="0" y="0"/>
                </a:lnTo>
                <a:close/>
              </a:path>
            </a:pathLst>
          </a:custGeom>
          <a:solidFill>
            <a:srgbClr val="4A6D8C"/>
          </a:solidFill>
          <a:ln/>
        </p:spPr>
      </p:sp>
      <p:sp>
        <p:nvSpPr>
          <p:cNvPr id="15" name="Shape 13"/>
          <p:cNvSpPr/>
          <p:nvPr/>
        </p:nvSpPr>
        <p:spPr>
          <a:xfrm>
            <a:off x="863600" y="4927600"/>
            <a:ext cx="812800" cy="812800"/>
          </a:xfrm>
          <a:custGeom>
            <a:avLst/>
            <a:gdLst/>
            <a:ahLst/>
            <a:cxnLst/>
            <a:rect l="l" t="t" r="r" b="b"/>
            <a:pathLst>
              <a:path w="812800" h="812800">
                <a:moveTo>
                  <a:pt x="406400" y="0"/>
                </a:moveTo>
                <a:lnTo>
                  <a:pt x="406400" y="0"/>
                </a:lnTo>
                <a:cubicBezTo>
                  <a:pt x="630698" y="0"/>
                  <a:pt x="812800" y="182102"/>
                  <a:pt x="812800" y="406400"/>
                </a:cubicBezTo>
                <a:lnTo>
                  <a:pt x="812800" y="406400"/>
                </a:lnTo>
                <a:cubicBezTo>
                  <a:pt x="812800" y="630698"/>
                  <a:pt x="630698" y="812800"/>
                  <a:pt x="406400" y="812800"/>
                </a:cubicBezTo>
                <a:lnTo>
                  <a:pt x="406400" y="812800"/>
                </a:lnTo>
                <a:cubicBezTo>
                  <a:pt x="182102" y="812800"/>
                  <a:pt x="0" y="630698"/>
                  <a:pt x="0" y="406400"/>
                </a:cubicBezTo>
                <a:lnTo>
                  <a:pt x="0" y="406400"/>
                </a:lnTo>
                <a:cubicBezTo>
                  <a:pt x="0" y="182102"/>
                  <a:pt x="182102" y="0"/>
                  <a:pt x="406400" y="0"/>
                </a:cubicBezTo>
                <a:close/>
              </a:path>
            </a:pathLst>
          </a:custGeom>
          <a:solidFill>
            <a:srgbClr val="4A6D8C"/>
          </a:solidFill>
          <a:ln/>
        </p:spPr>
      </p:sp>
      <p:sp>
        <p:nvSpPr>
          <p:cNvPr id="16" name="Text 14"/>
          <p:cNvSpPr/>
          <p:nvPr/>
        </p:nvSpPr>
        <p:spPr>
          <a:xfrm>
            <a:off x="1038490" y="5105400"/>
            <a:ext cx="647700" cy="457200"/>
          </a:xfrm>
          <a:prstGeom prst="rect">
            <a:avLst/>
          </a:prstGeom>
          <a:noFill/>
          <a:ln/>
        </p:spPr>
        <p:txBody>
          <a:bodyPr wrap="square" lIns="0" tIns="0" rIns="0" bIns="0" rtlCol="0" anchor="ctr"/>
          <a:lstStyle/>
          <a:p>
            <a:pPr>
              <a:lnSpc>
                <a:spcPct val="100000"/>
              </a:lnSpc>
            </a:pPr>
            <a:r>
              <a:rPr lang="en-US" sz="3000" b="1" dirty="0">
                <a:solidFill>
                  <a:srgbClr val="E1E3E6"/>
                </a:solidFill>
                <a:latin typeface="MiSans" pitchFamily="34" charset="0"/>
                <a:ea typeface="MiSans" pitchFamily="34" charset="-122"/>
                <a:cs typeface="MiSans" pitchFamily="34" charset="-120"/>
              </a:rPr>
              <a:t>03</a:t>
            </a:r>
            <a:endParaRPr lang="en-US" sz="1600" dirty="0"/>
          </a:p>
        </p:txBody>
      </p:sp>
      <p:sp>
        <p:nvSpPr>
          <p:cNvPr id="17" name="Text 15"/>
          <p:cNvSpPr/>
          <p:nvPr/>
        </p:nvSpPr>
        <p:spPr>
          <a:xfrm>
            <a:off x="1930400" y="4953000"/>
            <a:ext cx="30353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核心算法架构</a:t>
            </a:r>
            <a:endParaRPr lang="en-US" sz="1600" dirty="0"/>
          </a:p>
        </p:txBody>
      </p:sp>
      <p:sp>
        <p:nvSpPr>
          <p:cNvPr id="18" name="Text 16"/>
          <p:cNvSpPr/>
          <p:nvPr/>
        </p:nvSpPr>
        <p:spPr>
          <a:xfrm>
            <a:off x="1930400" y="5410200"/>
            <a:ext cx="29845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协同过滤 · 地理位置 · 混合推荐</a:t>
            </a:r>
            <a:endParaRPr lang="en-US" sz="1600" dirty="0"/>
          </a:p>
        </p:txBody>
      </p:sp>
      <p:sp>
        <p:nvSpPr>
          <p:cNvPr id="19" name="Shape 17"/>
          <p:cNvSpPr/>
          <p:nvPr/>
        </p:nvSpPr>
        <p:spPr>
          <a:xfrm>
            <a:off x="8356600" y="4334934"/>
            <a:ext cx="50800" cy="1993900"/>
          </a:xfrm>
          <a:custGeom>
            <a:avLst/>
            <a:gdLst/>
            <a:ahLst/>
            <a:cxnLst/>
            <a:rect l="l" t="t" r="r" b="b"/>
            <a:pathLst>
              <a:path w="50800" h="1993900">
                <a:moveTo>
                  <a:pt x="0" y="0"/>
                </a:moveTo>
                <a:lnTo>
                  <a:pt x="50800" y="0"/>
                </a:lnTo>
                <a:lnTo>
                  <a:pt x="50800" y="1993900"/>
                </a:lnTo>
                <a:lnTo>
                  <a:pt x="0" y="1993900"/>
                </a:lnTo>
                <a:lnTo>
                  <a:pt x="0" y="0"/>
                </a:lnTo>
                <a:close/>
              </a:path>
            </a:pathLst>
          </a:custGeom>
          <a:solidFill>
            <a:srgbClr val="C8A97E"/>
          </a:solidFill>
          <a:ln/>
        </p:spPr>
      </p:sp>
      <p:sp>
        <p:nvSpPr>
          <p:cNvPr id="20" name="Shape 18"/>
          <p:cNvSpPr/>
          <p:nvPr/>
        </p:nvSpPr>
        <p:spPr>
          <a:xfrm>
            <a:off x="8686800" y="4927600"/>
            <a:ext cx="812800" cy="812800"/>
          </a:xfrm>
          <a:custGeom>
            <a:avLst/>
            <a:gdLst/>
            <a:ahLst/>
            <a:cxnLst/>
            <a:rect l="l" t="t" r="r" b="b"/>
            <a:pathLst>
              <a:path w="812800" h="812800">
                <a:moveTo>
                  <a:pt x="406400" y="0"/>
                </a:moveTo>
                <a:lnTo>
                  <a:pt x="406400" y="0"/>
                </a:lnTo>
                <a:cubicBezTo>
                  <a:pt x="630698" y="0"/>
                  <a:pt x="812800" y="182102"/>
                  <a:pt x="812800" y="406400"/>
                </a:cubicBezTo>
                <a:lnTo>
                  <a:pt x="812800" y="406400"/>
                </a:lnTo>
                <a:cubicBezTo>
                  <a:pt x="812800" y="630698"/>
                  <a:pt x="630698" y="812800"/>
                  <a:pt x="406400" y="812800"/>
                </a:cubicBezTo>
                <a:lnTo>
                  <a:pt x="406400" y="812800"/>
                </a:lnTo>
                <a:cubicBezTo>
                  <a:pt x="182102" y="812800"/>
                  <a:pt x="0" y="630698"/>
                  <a:pt x="0" y="406400"/>
                </a:cubicBezTo>
                <a:lnTo>
                  <a:pt x="0" y="406400"/>
                </a:lnTo>
                <a:cubicBezTo>
                  <a:pt x="0" y="182102"/>
                  <a:pt x="182102" y="0"/>
                  <a:pt x="406400" y="0"/>
                </a:cubicBezTo>
                <a:close/>
              </a:path>
            </a:pathLst>
          </a:custGeom>
          <a:solidFill>
            <a:srgbClr val="C8A97E"/>
          </a:solidFill>
          <a:ln/>
        </p:spPr>
      </p:sp>
      <p:sp>
        <p:nvSpPr>
          <p:cNvPr id="21" name="Text 19"/>
          <p:cNvSpPr/>
          <p:nvPr/>
        </p:nvSpPr>
        <p:spPr>
          <a:xfrm>
            <a:off x="8862087" y="5105400"/>
            <a:ext cx="647700" cy="457200"/>
          </a:xfrm>
          <a:prstGeom prst="rect">
            <a:avLst/>
          </a:prstGeom>
          <a:noFill/>
          <a:ln/>
        </p:spPr>
        <p:txBody>
          <a:bodyPr wrap="square" lIns="0" tIns="0" rIns="0" bIns="0" rtlCol="0" anchor="ctr"/>
          <a:lstStyle/>
          <a:p>
            <a:pPr>
              <a:lnSpc>
                <a:spcPct val="100000"/>
              </a:lnSpc>
            </a:pPr>
            <a:r>
              <a:rPr lang="en-US" sz="3000" b="1" dirty="0">
                <a:solidFill>
                  <a:srgbClr val="1A1D21"/>
                </a:solidFill>
                <a:latin typeface="MiSans" pitchFamily="34" charset="0"/>
                <a:ea typeface="MiSans" pitchFamily="34" charset="-122"/>
                <a:cs typeface="MiSans" pitchFamily="34" charset="-120"/>
              </a:rPr>
              <a:t>04</a:t>
            </a:r>
            <a:endParaRPr lang="en-US" sz="1600" dirty="0"/>
          </a:p>
        </p:txBody>
      </p:sp>
      <p:sp>
        <p:nvSpPr>
          <p:cNvPr id="22" name="Text 20"/>
          <p:cNvSpPr/>
          <p:nvPr/>
        </p:nvSpPr>
        <p:spPr>
          <a:xfrm>
            <a:off x="9753600" y="4953000"/>
            <a:ext cx="30353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可视化分析</a:t>
            </a:r>
            <a:endParaRPr lang="en-US" sz="1600" dirty="0"/>
          </a:p>
        </p:txBody>
      </p:sp>
      <p:sp>
        <p:nvSpPr>
          <p:cNvPr id="23" name="Text 21"/>
          <p:cNvSpPr/>
          <p:nvPr/>
        </p:nvSpPr>
        <p:spPr>
          <a:xfrm>
            <a:off x="9753600" y="5410200"/>
            <a:ext cx="29845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时空模式 · 用户行为 · 社区结构</a:t>
            </a:r>
            <a:endParaRPr lang="en-US" sz="1600" dirty="0"/>
          </a:p>
        </p:txBody>
      </p:sp>
      <p:sp>
        <p:nvSpPr>
          <p:cNvPr id="24" name="Shape 22"/>
          <p:cNvSpPr/>
          <p:nvPr/>
        </p:nvSpPr>
        <p:spPr>
          <a:xfrm>
            <a:off x="533400" y="6637868"/>
            <a:ext cx="50800" cy="1993900"/>
          </a:xfrm>
          <a:custGeom>
            <a:avLst/>
            <a:gdLst/>
            <a:ahLst/>
            <a:cxnLst/>
            <a:rect l="l" t="t" r="r" b="b"/>
            <a:pathLst>
              <a:path w="50800" h="1993900">
                <a:moveTo>
                  <a:pt x="0" y="0"/>
                </a:moveTo>
                <a:lnTo>
                  <a:pt x="50800" y="0"/>
                </a:lnTo>
                <a:lnTo>
                  <a:pt x="50800" y="1993900"/>
                </a:lnTo>
                <a:lnTo>
                  <a:pt x="0" y="1993900"/>
                </a:lnTo>
                <a:lnTo>
                  <a:pt x="0" y="0"/>
                </a:lnTo>
                <a:close/>
              </a:path>
            </a:pathLst>
          </a:custGeom>
          <a:solidFill>
            <a:srgbClr val="4A6D8C"/>
          </a:solidFill>
          <a:ln/>
        </p:spPr>
      </p:sp>
      <p:sp>
        <p:nvSpPr>
          <p:cNvPr id="25" name="Shape 23"/>
          <p:cNvSpPr/>
          <p:nvPr/>
        </p:nvSpPr>
        <p:spPr>
          <a:xfrm>
            <a:off x="863600" y="7230534"/>
            <a:ext cx="812800" cy="812800"/>
          </a:xfrm>
          <a:custGeom>
            <a:avLst/>
            <a:gdLst/>
            <a:ahLst/>
            <a:cxnLst/>
            <a:rect l="l" t="t" r="r" b="b"/>
            <a:pathLst>
              <a:path w="812800" h="812800">
                <a:moveTo>
                  <a:pt x="406400" y="0"/>
                </a:moveTo>
                <a:lnTo>
                  <a:pt x="406400" y="0"/>
                </a:lnTo>
                <a:cubicBezTo>
                  <a:pt x="630698" y="0"/>
                  <a:pt x="812800" y="182102"/>
                  <a:pt x="812800" y="406400"/>
                </a:cubicBezTo>
                <a:lnTo>
                  <a:pt x="812800" y="406400"/>
                </a:lnTo>
                <a:cubicBezTo>
                  <a:pt x="812800" y="630698"/>
                  <a:pt x="630698" y="812800"/>
                  <a:pt x="406400" y="812800"/>
                </a:cubicBezTo>
                <a:lnTo>
                  <a:pt x="406400" y="812800"/>
                </a:lnTo>
                <a:cubicBezTo>
                  <a:pt x="182102" y="812800"/>
                  <a:pt x="0" y="630698"/>
                  <a:pt x="0" y="406400"/>
                </a:cubicBezTo>
                <a:lnTo>
                  <a:pt x="0" y="406400"/>
                </a:lnTo>
                <a:cubicBezTo>
                  <a:pt x="0" y="182102"/>
                  <a:pt x="182102" y="0"/>
                  <a:pt x="406400" y="0"/>
                </a:cubicBezTo>
                <a:close/>
              </a:path>
            </a:pathLst>
          </a:custGeom>
          <a:solidFill>
            <a:srgbClr val="4A6D8C"/>
          </a:solidFill>
          <a:ln/>
        </p:spPr>
      </p:sp>
      <p:sp>
        <p:nvSpPr>
          <p:cNvPr id="26" name="Text 24"/>
          <p:cNvSpPr/>
          <p:nvPr/>
        </p:nvSpPr>
        <p:spPr>
          <a:xfrm>
            <a:off x="1036770" y="7408334"/>
            <a:ext cx="660400" cy="457200"/>
          </a:xfrm>
          <a:prstGeom prst="rect">
            <a:avLst/>
          </a:prstGeom>
          <a:noFill/>
          <a:ln/>
        </p:spPr>
        <p:txBody>
          <a:bodyPr wrap="square" lIns="0" tIns="0" rIns="0" bIns="0" rtlCol="0" anchor="ctr"/>
          <a:lstStyle/>
          <a:p>
            <a:pPr>
              <a:lnSpc>
                <a:spcPct val="100000"/>
              </a:lnSpc>
            </a:pPr>
            <a:r>
              <a:rPr lang="en-US" sz="3000" b="1" dirty="0">
                <a:solidFill>
                  <a:srgbClr val="E1E3E6"/>
                </a:solidFill>
                <a:latin typeface="MiSans" pitchFamily="34" charset="0"/>
                <a:ea typeface="MiSans" pitchFamily="34" charset="-122"/>
                <a:cs typeface="MiSans" pitchFamily="34" charset="-120"/>
              </a:rPr>
              <a:t>05</a:t>
            </a:r>
            <a:endParaRPr lang="en-US" sz="1600" dirty="0"/>
          </a:p>
        </p:txBody>
      </p:sp>
      <p:sp>
        <p:nvSpPr>
          <p:cNvPr id="27" name="Text 25"/>
          <p:cNvSpPr/>
          <p:nvPr/>
        </p:nvSpPr>
        <p:spPr>
          <a:xfrm>
            <a:off x="1930400" y="7255934"/>
            <a:ext cx="32385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实验效果评估</a:t>
            </a:r>
            <a:endParaRPr lang="en-US" sz="1600" dirty="0"/>
          </a:p>
        </p:txBody>
      </p:sp>
      <p:sp>
        <p:nvSpPr>
          <p:cNvPr id="28" name="Text 26"/>
          <p:cNvSpPr/>
          <p:nvPr/>
        </p:nvSpPr>
        <p:spPr>
          <a:xfrm>
            <a:off x="1930400" y="7713134"/>
            <a:ext cx="31877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性能指标 · 算法复杂度 · 数据洞察</a:t>
            </a:r>
            <a:endParaRPr lang="en-US" sz="1600" dirty="0"/>
          </a:p>
        </p:txBody>
      </p:sp>
      <p:sp>
        <p:nvSpPr>
          <p:cNvPr id="29" name="Shape 27"/>
          <p:cNvSpPr/>
          <p:nvPr/>
        </p:nvSpPr>
        <p:spPr>
          <a:xfrm>
            <a:off x="8356600" y="6637868"/>
            <a:ext cx="50800" cy="1993900"/>
          </a:xfrm>
          <a:custGeom>
            <a:avLst/>
            <a:gdLst/>
            <a:ahLst/>
            <a:cxnLst/>
            <a:rect l="l" t="t" r="r" b="b"/>
            <a:pathLst>
              <a:path w="50800" h="1993900">
                <a:moveTo>
                  <a:pt x="0" y="0"/>
                </a:moveTo>
                <a:lnTo>
                  <a:pt x="50800" y="0"/>
                </a:lnTo>
                <a:lnTo>
                  <a:pt x="50800" y="1993900"/>
                </a:lnTo>
                <a:lnTo>
                  <a:pt x="0" y="1993900"/>
                </a:lnTo>
                <a:lnTo>
                  <a:pt x="0" y="0"/>
                </a:lnTo>
                <a:close/>
              </a:path>
            </a:pathLst>
          </a:custGeom>
          <a:solidFill>
            <a:srgbClr val="C8A97E"/>
          </a:solidFill>
          <a:ln/>
        </p:spPr>
      </p:sp>
      <p:sp>
        <p:nvSpPr>
          <p:cNvPr id="30" name="Shape 28"/>
          <p:cNvSpPr/>
          <p:nvPr/>
        </p:nvSpPr>
        <p:spPr>
          <a:xfrm>
            <a:off x="8686800" y="7230534"/>
            <a:ext cx="812800" cy="812800"/>
          </a:xfrm>
          <a:custGeom>
            <a:avLst/>
            <a:gdLst/>
            <a:ahLst/>
            <a:cxnLst/>
            <a:rect l="l" t="t" r="r" b="b"/>
            <a:pathLst>
              <a:path w="812800" h="812800">
                <a:moveTo>
                  <a:pt x="406400" y="0"/>
                </a:moveTo>
                <a:lnTo>
                  <a:pt x="406400" y="0"/>
                </a:lnTo>
                <a:cubicBezTo>
                  <a:pt x="630698" y="0"/>
                  <a:pt x="812800" y="182102"/>
                  <a:pt x="812800" y="406400"/>
                </a:cubicBezTo>
                <a:lnTo>
                  <a:pt x="812800" y="406400"/>
                </a:lnTo>
                <a:cubicBezTo>
                  <a:pt x="812800" y="630698"/>
                  <a:pt x="630698" y="812800"/>
                  <a:pt x="406400" y="812800"/>
                </a:cubicBezTo>
                <a:lnTo>
                  <a:pt x="406400" y="812800"/>
                </a:lnTo>
                <a:cubicBezTo>
                  <a:pt x="182102" y="812800"/>
                  <a:pt x="0" y="630698"/>
                  <a:pt x="0" y="406400"/>
                </a:cubicBezTo>
                <a:lnTo>
                  <a:pt x="0" y="406400"/>
                </a:lnTo>
                <a:cubicBezTo>
                  <a:pt x="0" y="182102"/>
                  <a:pt x="182102" y="0"/>
                  <a:pt x="406400" y="0"/>
                </a:cubicBezTo>
                <a:close/>
              </a:path>
            </a:pathLst>
          </a:custGeom>
          <a:solidFill>
            <a:srgbClr val="C8A97E"/>
          </a:solidFill>
          <a:ln/>
        </p:spPr>
      </p:sp>
      <p:sp>
        <p:nvSpPr>
          <p:cNvPr id="31" name="Text 29"/>
          <p:cNvSpPr/>
          <p:nvPr/>
        </p:nvSpPr>
        <p:spPr>
          <a:xfrm>
            <a:off x="8859176" y="7408334"/>
            <a:ext cx="660400" cy="457200"/>
          </a:xfrm>
          <a:prstGeom prst="rect">
            <a:avLst/>
          </a:prstGeom>
          <a:noFill/>
          <a:ln/>
        </p:spPr>
        <p:txBody>
          <a:bodyPr wrap="square" lIns="0" tIns="0" rIns="0" bIns="0" rtlCol="0" anchor="ctr"/>
          <a:lstStyle/>
          <a:p>
            <a:pPr>
              <a:lnSpc>
                <a:spcPct val="100000"/>
              </a:lnSpc>
            </a:pPr>
            <a:r>
              <a:rPr lang="en-US" sz="3000" b="1" dirty="0">
                <a:solidFill>
                  <a:srgbClr val="1A1D21"/>
                </a:solidFill>
                <a:latin typeface="MiSans" pitchFamily="34" charset="0"/>
                <a:ea typeface="MiSans" pitchFamily="34" charset="-122"/>
                <a:cs typeface="MiSans" pitchFamily="34" charset="-120"/>
              </a:rPr>
              <a:t>06</a:t>
            </a:r>
            <a:endParaRPr lang="en-US" sz="1600" dirty="0"/>
          </a:p>
        </p:txBody>
      </p:sp>
      <p:sp>
        <p:nvSpPr>
          <p:cNvPr id="32" name="Text 30"/>
          <p:cNvSpPr/>
          <p:nvPr/>
        </p:nvSpPr>
        <p:spPr>
          <a:xfrm>
            <a:off x="9753600" y="7255934"/>
            <a:ext cx="28321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总结与展望</a:t>
            </a:r>
            <a:endParaRPr lang="en-US" sz="1600" dirty="0"/>
          </a:p>
        </p:txBody>
      </p:sp>
      <p:sp>
        <p:nvSpPr>
          <p:cNvPr id="33" name="Text 31"/>
          <p:cNvSpPr/>
          <p:nvPr/>
        </p:nvSpPr>
        <p:spPr>
          <a:xfrm>
            <a:off x="9753600" y="7713134"/>
            <a:ext cx="27813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项目成果 · 创新点 · 未来方向</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6586379" y="479882"/>
            <a:ext cx="23994" cy="8709857"/>
          </a:xfrm>
          <a:custGeom>
            <a:avLst/>
            <a:gdLst/>
            <a:ahLst/>
            <a:cxnLst/>
            <a:rect l="l" t="t" r="r" b="b"/>
            <a:pathLst>
              <a:path w="23994" h="8709857">
                <a:moveTo>
                  <a:pt x="0" y="0"/>
                </a:moveTo>
                <a:lnTo>
                  <a:pt x="23994" y="0"/>
                </a:lnTo>
                <a:lnTo>
                  <a:pt x="23994" y="8709857"/>
                </a:lnTo>
                <a:lnTo>
                  <a:pt x="0" y="8709857"/>
                </a:lnTo>
                <a:lnTo>
                  <a:pt x="0" y="0"/>
                </a:lnTo>
                <a:close/>
              </a:path>
            </a:pathLst>
          </a:custGeom>
          <a:solidFill>
            <a:srgbClr val="4A6D8C">
              <a:alpha val="30196"/>
            </a:srgbClr>
          </a:solidFill>
          <a:ln/>
        </p:spPr>
      </p:sp>
      <p:sp>
        <p:nvSpPr>
          <p:cNvPr id="3" name="Shape 1"/>
          <p:cNvSpPr/>
          <p:nvPr/>
        </p:nvSpPr>
        <p:spPr>
          <a:xfrm>
            <a:off x="479882" y="527870"/>
            <a:ext cx="479882" cy="479882"/>
          </a:xfrm>
          <a:custGeom>
            <a:avLst/>
            <a:gdLst/>
            <a:ahLst/>
            <a:cxnLst/>
            <a:rect l="l" t="t" r="r" b="b"/>
            <a:pathLst>
              <a:path w="479882" h="479882">
                <a:moveTo>
                  <a:pt x="47988" y="0"/>
                </a:moveTo>
                <a:lnTo>
                  <a:pt x="431894" y="0"/>
                </a:lnTo>
                <a:cubicBezTo>
                  <a:pt x="458397" y="0"/>
                  <a:pt x="479882" y="21485"/>
                  <a:pt x="479882" y="47988"/>
                </a:cubicBezTo>
                <a:lnTo>
                  <a:pt x="479882" y="431894"/>
                </a:lnTo>
                <a:cubicBezTo>
                  <a:pt x="479882" y="458397"/>
                  <a:pt x="458397" y="479882"/>
                  <a:pt x="431894" y="479882"/>
                </a:cubicBezTo>
                <a:lnTo>
                  <a:pt x="47988" y="479882"/>
                </a:lnTo>
                <a:cubicBezTo>
                  <a:pt x="21485" y="479882"/>
                  <a:pt x="0" y="458397"/>
                  <a:pt x="0" y="431894"/>
                </a:cubicBezTo>
                <a:lnTo>
                  <a:pt x="0" y="47988"/>
                </a:lnTo>
                <a:cubicBezTo>
                  <a:pt x="0" y="21503"/>
                  <a:pt x="21503" y="0"/>
                  <a:pt x="47988" y="0"/>
                </a:cubicBezTo>
                <a:close/>
              </a:path>
            </a:pathLst>
          </a:custGeom>
          <a:solidFill>
            <a:srgbClr val="C8A97E"/>
          </a:solidFill>
          <a:ln/>
        </p:spPr>
      </p:sp>
      <p:sp>
        <p:nvSpPr>
          <p:cNvPr id="4" name="Text 2"/>
          <p:cNvSpPr/>
          <p:nvPr/>
        </p:nvSpPr>
        <p:spPr>
          <a:xfrm>
            <a:off x="572859" y="599852"/>
            <a:ext cx="407900" cy="335917"/>
          </a:xfrm>
          <a:prstGeom prst="rect">
            <a:avLst/>
          </a:prstGeom>
          <a:noFill/>
          <a:ln/>
        </p:spPr>
        <p:txBody>
          <a:bodyPr wrap="square" lIns="0" tIns="0" rIns="0" bIns="0" rtlCol="0" anchor="ctr"/>
          <a:lstStyle/>
          <a:p>
            <a:pPr>
              <a:lnSpc>
                <a:spcPct val="120000"/>
              </a:lnSpc>
            </a:pPr>
            <a:r>
              <a:rPr lang="en-US" sz="1889" b="1" dirty="0">
                <a:solidFill>
                  <a:srgbClr val="1A1D21"/>
                </a:solidFill>
                <a:latin typeface="MiSans" pitchFamily="34" charset="0"/>
                <a:ea typeface="MiSans" pitchFamily="34" charset="-122"/>
                <a:cs typeface="MiSans" pitchFamily="34" charset="-120"/>
              </a:rPr>
              <a:t>05</a:t>
            </a:r>
            <a:endParaRPr lang="en-US" sz="1600" dirty="0"/>
          </a:p>
        </p:txBody>
      </p:sp>
      <p:sp>
        <p:nvSpPr>
          <p:cNvPr id="5" name="Text 3"/>
          <p:cNvSpPr/>
          <p:nvPr/>
        </p:nvSpPr>
        <p:spPr>
          <a:xfrm>
            <a:off x="1151717" y="479882"/>
            <a:ext cx="3167221" cy="575858"/>
          </a:xfrm>
          <a:prstGeom prst="rect">
            <a:avLst/>
          </a:prstGeom>
          <a:noFill/>
          <a:ln/>
        </p:spPr>
        <p:txBody>
          <a:bodyPr wrap="square" lIns="0" tIns="0" rIns="0" bIns="0" rtlCol="0" anchor="ctr"/>
          <a:lstStyle/>
          <a:p>
            <a:pPr>
              <a:lnSpc>
                <a:spcPct val="80000"/>
              </a:lnSpc>
            </a:pPr>
            <a:r>
              <a:rPr lang="en-US" sz="4534" b="1" dirty="0">
                <a:solidFill>
                  <a:srgbClr val="E1E3E6"/>
                </a:solidFill>
                <a:latin typeface="MiSans" pitchFamily="34" charset="0"/>
                <a:ea typeface="MiSans" pitchFamily="34" charset="-122"/>
                <a:cs typeface="MiSans" pitchFamily="34" charset="-120"/>
              </a:rPr>
              <a:t>算法复杂度</a:t>
            </a:r>
            <a:endParaRPr lang="en-US" sz="1600" dirty="0"/>
          </a:p>
        </p:txBody>
      </p:sp>
      <p:sp>
        <p:nvSpPr>
          <p:cNvPr id="6" name="Text 4"/>
          <p:cNvSpPr/>
          <p:nvPr/>
        </p:nvSpPr>
        <p:spPr>
          <a:xfrm>
            <a:off x="479882" y="1199705"/>
            <a:ext cx="5830565" cy="335917"/>
          </a:xfrm>
          <a:prstGeom prst="rect">
            <a:avLst/>
          </a:prstGeom>
          <a:noFill/>
          <a:ln/>
        </p:spPr>
        <p:txBody>
          <a:bodyPr wrap="square" lIns="0" tIns="0" rIns="0" bIns="0" rtlCol="0" anchor="ctr"/>
          <a:lstStyle/>
          <a:p>
            <a:pPr>
              <a:lnSpc>
                <a:spcPct val="120000"/>
              </a:lnSpc>
            </a:pPr>
            <a:r>
              <a:rPr lang="en-US" sz="1889" dirty="0">
                <a:solidFill>
                  <a:srgbClr val="C8A97E"/>
                </a:solidFill>
                <a:latin typeface="MiSans" pitchFamily="34" charset="0"/>
                <a:ea typeface="MiSans" pitchFamily="34" charset="-122"/>
                <a:cs typeface="MiSans" pitchFamily="34" charset="-120"/>
              </a:rPr>
              <a:t>时间复杂度与空间复杂度分析</a:t>
            </a:r>
            <a:endParaRPr lang="en-US" sz="1600" dirty="0"/>
          </a:p>
        </p:txBody>
      </p:sp>
      <p:sp>
        <p:nvSpPr>
          <p:cNvPr id="7" name="Shape 5"/>
          <p:cNvSpPr/>
          <p:nvPr/>
        </p:nvSpPr>
        <p:spPr>
          <a:xfrm>
            <a:off x="527870" y="1727575"/>
            <a:ext cx="47988" cy="4774825"/>
          </a:xfrm>
          <a:custGeom>
            <a:avLst/>
            <a:gdLst/>
            <a:ahLst/>
            <a:cxnLst/>
            <a:rect l="l" t="t" r="r" b="b"/>
            <a:pathLst>
              <a:path w="47988" h="4774825">
                <a:moveTo>
                  <a:pt x="0" y="0"/>
                </a:moveTo>
                <a:lnTo>
                  <a:pt x="47988" y="0"/>
                </a:lnTo>
                <a:lnTo>
                  <a:pt x="47988" y="4774825"/>
                </a:lnTo>
                <a:lnTo>
                  <a:pt x="0" y="4774825"/>
                </a:lnTo>
                <a:lnTo>
                  <a:pt x="0" y="0"/>
                </a:lnTo>
                <a:close/>
              </a:path>
            </a:pathLst>
          </a:custGeom>
          <a:solidFill>
            <a:srgbClr val="4A6D8C"/>
          </a:solidFill>
          <a:ln/>
        </p:spPr>
      </p:sp>
      <p:sp>
        <p:nvSpPr>
          <p:cNvPr id="8" name="Text 6"/>
          <p:cNvSpPr/>
          <p:nvPr/>
        </p:nvSpPr>
        <p:spPr>
          <a:xfrm>
            <a:off x="839793" y="1919527"/>
            <a:ext cx="5518642" cy="383906"/>
          </a:xfrm>
          <a:prstGeom prst="rect">
            <a:avLst/>
          </a:prstGeom>
          <a:noFill/>
          <a:ln/>
        </p:spPr>
        <p:txBody>
          <a:bodyPr wrap="square" lIns="0" tIns="0" rIns="0" bIns="0" rtlCol="0" anchor="ctr"/>
          <a:lstStyle/>
          <a:p>
            <a:pPr>
              <a:lnSpc>
                <a:spcPct val="110000"/>
              </a:lnSpc>
            </a:pPr>
            <a:r>
              <a:rPr lang="en-US" sz="2267" b="1" dirty="0">
                <a:solidFill>
                  <a:srgbClr val="C8A97E"/>
                </a:solidFill>
                <a:latin typeface="MiSans" pitchFamily="34" charset="0"/>
                <a:ea typeface="MiSans" pitchFamily="34" charset="-122"/>
                <a:cs typeface="MiSans" pitchFamily="34" charset="-120"/>
              </a:rPr>
              <a:t>复杂度汇总表</a:t>
            </a:r>
            <a:endParaRPr lang="en-US" sz="1600" dirty="0"/>
          </a:p>
        </p:txBody>
      </p:sp>
      <p:sp>
        <p:nvSpPr>
          <p:cNvPr id="9" name="Shape 7"/>
          <p:cNvSpPr/>
          <p:nvPr/>
        </p:nvSpPr>
        <p:spPr>
          <a:xfrm>
            <a:off x="839793" y="3267196"/>
            <a:ext cx="5374677" cy="7998"/>
          </a:xfrm>
          <a:custGeom>
            <a:avLst/>
            <a:gdLst/>
            <a:ahLst/>
            <a:cxnLst/>
            <a:rect l="l" t="t" r="r" b="b"/>
            <a:pathLst>
              <a:path w="5374677" h="7998">
                <a:moveTo>
                  <a:pt x="0" y="0"/>
                </a:moveTo>
                <a:lnTo>
                  <a:pt x="5374677" y="0"/>
                </a:lnTo>
                <a:lnTo>
                  <a:pt x="5374677" y="7998"/>
                </a:lnTo>
                <a:lnTo>
                  <a:pt x="0" y="7998"/>
                </a:lnTo>
                <a:lnTo>
                  <a:pt x="0" y="0"/>
                </a:lnTo>
                <a:close/>
              </a:path>
            </a:pathLst>
          </a:custGeom>
          <a:solidFill>
            <a:srgbClr val="788A9C">
              <a:alpha val="30196"/>
            </a:srgbClr>
          </a:solidFill>
          <a:ln/>
        </p:spPr>
      </p:sp>
      <p:sp>
        <p:nvSpPr>
          <p:cNvPr id="10" name="Text 8"/>
          <p:cNvSpPr/>
          <p:nvPr/>
        </p:nvSpPr>
        <p:spPr>
          <a:xfrm>
            <a:off x="839793" y="2495386"/>
            <a:ext cx="5482651" cy="335917"/>
          </a:xfrm>
          <a:prstGeom prst="rect">
            <a:avLst/>
          </a:prstGeom>
          <a:noFill/>
          <a:ln/>
        </p:spPr>
        <p:txBody>
          <a:bodyPr wrap="square" lIns="0" tIns="0" rIns="0" bIns="0" rtlCol="0" anchor="ctr"/>
          <a:lstStyle/>
          <a:p>
            <a:pPr>
              <a:lnSpc>
                <a:spcPct val="130000"/>
              </a:lnSpc>
            </a:pPr>
            <a:r>
              <a:rPr lang="en-US" sz="1700" b="1" dirty="0">
                <a:solidFill>
                  <a:srgbClr val="E1E3E6"/>
                </a:solidFill>
                <a:latin typeface="MiSans" pitchFamily="34" charset="0"/>
                <a:ea typeface="MiSans" pitchFamily="34" charset="-122"/>
                <a:cs typeface="MiSans" pitchFamily="34" charset="-120"/>
              </a:rPr>
              <a:t>协同过滤</a:t>
            </a:r>
            <a:endParaRPr lang="en-US" sz="1600" dirty="0"/>
          </a:p>
        </p:txBody>
      </p:sp>
      <p:sp>
        <p:nvSpPr>
          <p:cNvPr id="11" name="Text 9"/>
          <p:cNvSpPr/>
          <p:nvPr/>
        </p:nvSpPr>
        <p:spPr>
          <a:xfrm>
            <a:off x="839793" y="2879291"/>
            <a:ext cx="5470654" cy="287929"/>
          </a:xfrm>
          <a:prstGeom prst="rect">
            <a:avLst/>
          </a:prstGeom>
          <a:noFill/>
          <a:ln/>
        </p:spPr>
        <p:txBody>
          <a:bodyPr wrap="square" lIns="0" tIns="0" rIns="0" bIns="0" rtlCol="0" anchor="ctr"/>
          <a:lstStyle/>
          <a:p>
            <a:pPr>
              <a:lnSpc>
                <a:spcPct val="130000"/>
              </a:lnSpc>
            </a:pPr>
            <a:r>
              <a:rPr lang="en-US" sz="1511" dirty="0">
                <a:solidFill>
                  <a:srgbClr val="788A9C"/>
                </a:solidFill>
                <a:latin typeface="MiSans" pitchFamily="34" charset="0"/>
                <a:ea typeface="MiSans" pitchFamily="34" charset="-122"/>
                <a:cs typeface="MiSans" pitchFamily="34" charset="-120"/>
              </a:rPr>
              <a:t>时间: O(n×m) | 空间: O(n×m)</a:t>
            </a:r>
            <a:endParaRPr lang="en-US" sz="1600" dirty="0"/>
          </a:p>
        </p:txBody>
      </p:sp>
      <p:sp>
        <p:nvSpPr>
          <p:cNvPr id="12" name="Shape 10"/>
          <p:cNvSpPr/>
          <p:nvPr/>
        </p:nvSpPr>
        <p:spPr>
          <a:xfrm>
            <a:off x="839793" y="4186973"/>
            <a:ext cx="5374677" cy="7998"/>
          </a:xfrm>
          <a:custGeom>
            <a:avLst/>
            <a:gdLst/>
            <a:ahLst/>
            <a:cxnLst/>
            <a:rect l="l" t="t" r="r" b="b"/>
            <a:pathLst>
              <a:path w="5374677" h="7998">
                <a:moveTo>
                  <a:pt x="0" y="0"/>
                </a:moveTo>
                <a:lnTo>
                  <a:pt x="5374677" y="0"/>
                </a:lnTo>
                <a:lnTo>
                  <a:pt x="5374677" y="7998"/>
                </a:lnTo>
                <a:lnTo>
                  <a:pt x="0" y="7998"/>
                </a:lnTo>
                <a:lnTo>
                  <a:pt x="0" y="0"/>
                </a:lnTo>
                <a:close/>
              </a:path>
            </a:pathLst>
          </a:custGeom>
          <a:solidFill>
            <a:srgbClr val="788A9C">
              <a:alpha val="30196"/>
            </a:srgbClr>
          </a:solidFill>
          <a:ln/>
        </p:spPr>
      </p:sp>
      <p:sp>
        <p:nvSpPr>
          <p:cNvPr id="13" name="Text 11"/>
          <p:cNvSpPr/>
          <p:nvPr/>
        </p:nvSpPr>
        <p:spPr>
          <a:xfrm>
            <a:off x="839793" y="3415163"/>
            <a:ext cx="5482651" cy="335917"/>
          </a:xfrm>
          <a:prstGeom prst="rect">
            <a:avLst/>
          </a:prstGeom>
          <a:noFill/>
          <a:ln/>
        </p:spPr>
        <p:txBody>
          <a:bodyPr wrap="square" lIns="0" tIns="0" rIns="0" bIns="0" rtlCol="0" anchor="ctr"/>
          <a:lstStyle/>
          <a:p>
            <a:pPr>
              <a:lnSpc>
                <a:spcPct val="130000"/>
              </a:lnSpc>
            </a:pPr>
            <a:r>
              <a:rPr lang="en-US" sz="1700" b="1" dirty="0">
                <a:solidFill>
                  <a:srgbClr val="E1E3E6"/>
                </a:solidFill>
                <a:latin typeface="MiSans" pitchFamily="34" charset="0"/>
                <a:ea typeface="MiSans" pitchFamily="34" charset="-122"/>
                <a:cs typeface="MiSans" pitchFamily="34" charset="-120"/>
              </a:rPr>
              <a:t>地理位置推荐</a:t>
            </a:r>
            <a:endParaRPr lang="en-US" sz="1600" dirty="0"/>
          </a:p>
        </p:txBody>
      </p:sp>
      <p:sp>
        <p:nvSpPr>
          <p:cNvPr id="14" name="Text 12"/>
          <p:cNvSpPr/>
          <p:nvPr/>
        </p:nvSpPr>
        <p:spPr>
          <a:xfrm>
            <a:off x="839793" y="3799069"/>
            <a:ext cx="5470654" cy="287929"/>
          </a:xfrm>
          <a:prstGeom prst="rect">
            <a:avLst/>
          </a:prstGeom>
          <a:noFill/>
          <a:ln/>
        </p:spPr>
        <p:txBody>
          <a:bodyPr wrap="square" lIns="0" tIns="0" rIns="0" bIns="0" rtlCol="0" anchor="ctr"/>
          <a:lstStyle/>
          <a:p>
            <a:pPr>
              <a:lnSpc>
                <a:spcPct val="130000"/>
              </a:lnSpc>
            </a:pPr>
            <a:r>
              <a:rPr lang="en-US" sz="1511" dirty="0">
                <a:solidFill>
                  <a:srgbClr val="788A9C"/>
                </a:solidFill>
                <a:latin typeface="MiSans" pitchFamily="34" charset="0"/>
                <a:ea typeface="MiSans" pitchFamily="34" charset="-122"/>
                <a:cs typeface="MiSans" pitchFamily="34" charset="-120"/>
              </a:rPr>
              <a:t>时间: O(m) | 空间: O(m)</a:t>
            </a:r>
            <a:endParaRPr lang="en-US" sz="1600" dirty="0"/>
          </a:p>
        </p:txBody>
      </p:sp>
      <p:sp>
        <p:nvSpPr>
          <p:cNvPr id="15" name="Shape 13"/>
          <p:cNvSpPr/>
          <p:nvPr/>
        </p:nvSpPr>
        <p:spPr>
          <a:xfrm>
            <a:off x="839793" y="5106739"/>
            <a:ext cx="5374677" cy="7998"/>
          </a:xfrm>
          <a:custGeom>
            <a:avLst/>
            <a:gdLst/>
            <a:ahLst/>
            <a:cxnLst/>
            <a:rect l="l" t="t" r="r" b="b"/>
            <a:pathLst>
              <a:path w="5374677" h="7998">
                <a:moveTo>
                  <a:pt x="0" y="0"/>
                </a:moveTo>
                <a:lnTo>
                  <a:pt x="5374677" y="0"/>
                </a:lnTo>
                <a:lnTo>
                  <a:pt x="5374677" y="7998"/>
                </a:lnTo>
                <a:lnTo>
                  <a:pt x="0" y="7998"/>
                </a:lnTo>
                <a:lnTo>
                  <a:pt x="0" y="0"/>
                </a:lnTo>
                <a:close/>
              </a:path>
            </a:pathLst>
          </a:custGeom>
          <a:solidFill>
            <a:srgbClr val="788A9C">
              <a:alpha val="30196"/>
            </a:srgbClr>
          </a:solidFill>
          <a:ln/>
        </p:spPr>
      </p:sp>
      <p:sp>
        <p:nvSpPr>
          <p:cNvPr id="16" name="Text 14"/>
          <p:cNvSpPr/>
          <p:nvPr/>
        </p:nvSpPr>
        <p:spPr>
          <a:xfrm>
            <a:off x="839793" y="4334929"/>
            <a:ext cx="5482651" cy="335917"/>
          </a:xfrm>
          <a:prstGeom prst="rect">
            <a:avLst/>
          </a:prstGeom>
          <a:noFill/>
          <a:ln/>
        </p:spPr>
        <p:txBody>
          <a:bodyPr wrap="square" lIns="0" tIns="0" rIns="0" bIns="0" rtlCol="0" anchor="ctr"/>
          <a:lstStyle/>
          <a:p>
            <a:pPr>
              <a:lnSpc>
                <a:spcPct val="130000"/>
              </a:lnSpc>
            </a:pPr>
            <a:r>
              <a:rPr lang="en-US" sz="1700" b="1" dirty="0">
                <a:solidFill>
                  <a:srgbClr val="E1E3E6"/>
                </a:solidFill>
                <a:latin typeface="MiSans" pitchFamily="34" charset="0"/>
                <a:ea typeface="MiSans" pitchFamily="34" charset="-122"/>
                <a:cs typeface="MiSans" pitchFamily="34" charset="-120"/>
              </a:rPr>
              <a:t>时间模式推荐</a:t>
            </a:r>
            <a:endParaRPr lang="en-US" sz="1600" dirty="0"/>
          </a:p>
        </p:txBody>
      </p:sp>
      <p:sp>
        <p:nvSpPr>
          <p:cNvPr id="17" name="Text 15"/>
          <p:cNvSpPr/>
          <p:nvPr/>
        </p:nvSpPr>
        <p:spPr>
          <a:xfrm>
            <a:off x="839793" y="4718835"/>
            <a:ext cx="5470654" cy="287929"/>
          </a:xfrm>
          <a:prstGeom prst="rect">
            <a:avLst/>
          </a:prstGeom>
          <a:noFill/>
          <a:ln/>
        </p:spPr>
        <p:txBody>
          <a:bodyPr wrap="square" lIns="0" tIns="0" rIns="0" bIns="0" rtlCol="0" anchor="ctr"/>
          <a:lstStyle/>
          <a:p>
            <a:pPr>
              <a:lnSpc>
                <a:spcPct val="130000"/>
              </a:lnSpc>
            </a:pPr>
            <a:r>
              <a:rPr lang="en-US" sz="1511" dirty="0">
                <a:solidFill>
                  <a:srgbClr val="788A9C"/>
                </a:solidFill>
                <a:latin typeface="MiSans" pitchFamily="34" charset="0"/>
                <a:ea typeface="MiSans" pitchFamily="34" charset="-122"/>
                <a:cs typeface="MiSans" pitchFamily="34" charset="-120"/>
              </a:rPr>
              <a:t>时间: O(k) | 空间: O(k)</a:t>
            </a:r>
            <a:endParaRPr lang="en-US" sz="1600" dirty="0"/>
          </a:p>
        </p:txBody>
      </p:sp>
      <p:sp>
        <p:nvSpPr>
          <p:cNvPr id="18" name="Text 16"/>
          <p:cNvSpPr/>
          <p:nvPr/>
        </p:nvSpPr>
        <p:spPr>
          <a:xfrm>
            <a:off x="839793" y="5254707"/>
            <a:ext cx="5482651" cy="335917"/>
          </a:xfrm>
          <a:prstGeom prst="rect">
            <a:avLst/>
          </a:prstGeom>
          <a:noFill/>
          <a:ln/>
        </p:spPr>
        <p:txBody>
          <a:bodyPr wrap="square" lIns="0" tIns="0" rIns="0" bIns="0" rtlCol="0" anchor="ctr"/>
          <a:lstStyle/>
          <a:p>
            <a:pPr>
              <a:lnSpc>
                <a:spcPct val="130000"/>
              </a:lnSpc>
            </a:pPr>
            <a:r>
              <a:rPr lang="en-US" sz="1700" b="1" dirty="0">
                <a:solidFill>
                  <a:srgbClr val="E1E3E6"/>
                </a:solidFill>
                <a:latin typeface="MiSans" pitchFamily="34" charset="0"/>
                <a:ea typeface="MiSans" pitchFamily="34" charset="-122"/>
                <a:cs typeface="MiSans" pitchFamily="34" charset="-120"/>
              </a:rPr>
              <a:t>混合推荐</a:t>
            </a:r>
            <a:endParaRPr lang="en-US" sz="1600" dirty="0"/>
          </a:p>
        </p:txBody>
      </p:sp>
      <p:sp>
        <p:nvSpPr>
          <p:cNvPr id="19" name="Text 17"/>
          <p:cNvSpPr/>
          <p:nvPr/>
        </p:nvSpPr>
        <p:spPr>
          <a:xfrm>
            <a:off x="839793" y="5638612"/>
            <a:ext cx="5470654" cy="287929"/>
          </a:xfrm>
          <a:prstGeom prst="rect">
            <a:avLst/>
          </a:prstGeom>
          <a:noFill/>
          <a:ln/>
        </p:spPr>
        <p:txBody>
          <a:bodyPr wrap="square" lIns="0" tIns="0" rIns="0" bIns="0" rtlCol="0" anchor="ctr"/>
          <a:lstStyle/>
          <a:p>
            <a:pPr>
              <a:lnSpc>
                <a:spcPct val="130000"/>
              </a:lnSpc>
            </a:pPr>
            <a:r>
              <a:rPr lang="en-US" sz="1511" dirty="0">
                <a:solidFill>
                  <a:srgbClr val="788A9C"/>
                </a:solidFill>
                <a:latin typeface="MiSans" pitchFamily="34" charset="0"/>
                <a:ea typeface="MiSans" pitchFamily="34" charset="-122"/>
                <a:cs typeface="MiSans" pitchFamily="34" charset="-120"/>
              </a:rPr>
              <a:t>时间: O(n×m) | 空间: O(n×m)</a:t>
            </a:r>
            <a:endParaRPr lang="en-US" sz="1600" dirty="0"/>
          </a:p>
        </p:txBody>
      </p:sp>
      <p:sp>
        <p:nvSpPr>
          <p:cNvPr id="20" name="Text 18"/>
          <p:cNvSpPr/>
          <p:nvPr/>
        </p:nvSpPr>
        <p:spPr>
          <a:xfrm>
            <a:off x="839793" y="6070506"/>
            <a:ext cx="5458657" cy="239941"/>
          </a:xfrm>
          <a:prstGeom prst="rect">
            <a:avLst/>
          </a:prstGeom>
          <a:noFill/>
          <a:ln/>
        </p:spPr>
        <p:txBody>
          <a:bodyPr wrap="square" lIns="0" tIns="0" rIns="0" bIns="0" rtlCol="0" anchor="ctr"/>
          <a:lstStyle/>
          <a:p>
            <a:pPr>
              <a:lnSpc>
                <a:spcPct val="120000"/>
              </a:lnSpc>
            </a:pPr>
            <a:r>
              <a:rPr lang="en-US" sz="1323" dirty="0">
                <a:solidFill>
                  <a:srgbClr val="788A9C"/>
                </a:solidFill>
                <a:latin typeface="MiSans" pitchFamily="34" charset="0"/>
                <a:ea typeface="MiSans" pitchFamily="34" charset="-122"/>
                <a:cs typeface="MiSans" pitchFamily="34" charset="-120"/>
              </a:rPr>
              <a:t>n为用户数，m为地点数，k为候选地点数</a:t>
            </a:r>
            <a:endParaRPr lang="en-US" sz="1600" dirty="0"/>
          </a:p>
        </p:txBody>
      </p:sp>
      <p:sp>
        <p:nvSpPr>
          <p:cNvPr id="21" name="Shape 19"/>
          <p:cNvSpPr/>
          <p:nvPr/>
        </p:nvSpPr>
        <p:spPr>
          <a:xfrm>
            <a:off x="527870" y="6742341"/>
            <a:ext cx="47988" cy="2207457"/>
          </a:xfrm>
          <a:custGeom>
            <a:avLst/>
            <a:gdLst/>
            <a:ahLst/>
            <a:cxnLst/>
            <a:rect l="l" t="t" r="r" b="b"/>
            <a:pathLst>
              <a:path w="47988" h="2207457">
                <a:moveTo>
                  <a:pt x="0" y="0"/>
                </a:moveTo>
                <a:lnTo>
                  <a:pt x="47988" y="0"/>
                </a:lnTo>
                <a:lnTo>
                  <a:pt x="47988" y="2207457"/>
                </a:lnTo>
                <a:lnTo>
                  <a:pt x="0" y="2207457"/>
                </a:lnTo>
                <a:lnTo>
                  <a:pt x="0" y="0"/>
                </a:lnTo>
                <a:close/>
              </a:path>
            </a:pathLst>
          </a:custGeom>
          <a:solidFill>
            <a:srgbClr val="C8A97E"/>
          </a:solidFill>
          <a:ln/>
        </p:spPr>
      </p:sp>
      <p:sp>
        <p:nvSpPr>
          <p:cNvPr id="22" name="Text 20"/>
          <p:cNvSpPr/>
          <p:nvPr/>
        </p:nvSpPr>
        <p:spPr>
          <a:xfrm>
            <a:off x="839793" y="6934293"/>
            <a:ext cx="5518642" cy="383906"/>
          </a:xfrm>
          <a:prstGeom prst="rect">
            <a:avLst/>
          </a:prstGeom>
          <a:noFill/>
          <a:ln/>
        </p:spPr>
        <p:txBody>
          <a:bodyPr wrap="square" lIns="0" tIns="0" rIns="0" bIns="0" rtlCol="0" anchor="ctr"/>
          <a:lstStyle/>
          <a:p>
            <a:pPr>
              <a:lnSpc>
                <a:spcPct val="110000"/>
              </a:lnSpc>
            </a:pPr>
            <a:r>
              <a:rPr lang="en-US" sz="2267" b="1" dirty="0">
                <a:solidFill>
                  <a:srgbClr val="C8A97E"/>
                </a:solidFill>
                <a:latin typeface="MiSans" pitchFamily="34" charset="0"/>
                <a:ea typeface="MiSans" pitchFamily="34" charset="-122"/>
                <a:cs typeface="MiSans" pitchFamily="34" charset="-120"/>
              </a:rPr>
              <a:t>可扩展性分析</a:t>
            </a:r>
            <a:endParaRPr lang="en-US" sz="1600" dirty="0"/>
          </a:p>
        </p:txBody>
      </p:sp>
      <p:sp>
        <p:nvSpPr>
          <p:cNvPr id="23" name="Text 21"/>
          <p:cNvSpPr/>
          <p:nvPr/>
        </p:nvSpPr>
        <p:spPr>
          <a:xfrm>
            <a:off x="839793" y="7462164"/>
            <a:ext cx="5470654" cy="575858"/>
          </a:xfrm>
          <a:prstGeom prst="rect">
            <a:avLst/>
          </a:prstGeom>
          <a:noFill/>
          <a:ln/>
        </p:spPr>
        <p:txBody>
          <a:bodyPr wrap="square" lIns="0" tIns="0" rIns="0" bIns="0" rtlCol="0" anchor="ctr"/>
          <a:lstStyle/>
          <a:p>
            <a:pPr>
              <a:lnSpc>
                <a:spcPct val="130000"/>
              </a:lnSpc>
            </a:pPr>
            <a:r>
              <a:rPr lang="en-US" sz="1511" dirty="0">
                <a:solidFill>
                  <a:srgbClr val="788A9C"/>
                </a:solidFill>
                <a:latin typeface="MiSans" pitchFamily="34" charset="0"/>
                <a:ea typeface="MiSans" pitchFamily="34" charset="-122"/>
                <a:cs typeface="MiSans" pitchFamily="34" charset="-120"/>
              </a:rPr>
              <a:t>系统支持大规模数据集处理，通过优化策略可扩展到百万级用户和地点。</a:t>
            </a:r>
            <a:endParaRPr lang="en-US" sz="1600" dirty="0"/>
          </a:p>
        </p:txBody>
      </p:sp>
      <p:sp>
        <p:nvSpPr>
          <p:cNvPr id="24" name="Text 22"/>
          <p:cNvSpPr/>
          <p:nvPr/>
        </p:nvSpPr>
        <p:spPr>
          <a:xfrm>
            <a:off x="839793" y="8181986"/>
            <a:ext cx="5458657" cy="239941"/>
          </a:xfrm>
          <a:prstGeom prst="rect">
            <a:avLst/>
          </a:prstGeom>
          <a:noFill/>
          <a:ln/>
        </p:spPr>
        <p:txBody>
          <a:bodyPr wrap="square" lIns="0" tIns="0" rIns="0" bIns="0" rtlCol="0" anchor="ctr"/>
          <a:lstStyle/>
          <a:p>
            <a:pPr>
              <a:lnSpc>
                <a:spcPct val="120000"/>
              </a:lnSpc>
            </a:pPr>
            <a:r>
              <a:rPr lang="en-US" sz="1323" dirty="0">
                <a:solidFill>
                  <a:srgbClr val="E1E3E6"/>
                </a:solidFill>
                <a:latin typeface="MiSans" pitchFamily="34" charset="0"/>
                <a:ea typeface="MiSans" pitchFamily="34" charset="-122"/>
                <a:cs typeface="MiSans" pitchFamily="34" charset="-120"/>
              </a:rPr>
              <a:t>• </a:t>
            </a:r>
            <a:r>
              <a:rPr lang="en-US" sz="1323" b="1" dirty="0">
                <a:solidFill>
                  <a:srgbClr val="C8A97E"/>
                </a:solidFill>
                <a:latin typeface="MiSans" pitchFamily="34" charset="0"/>
                <a:ea typeface="MiSans" pitchFamily="34" charset="-122"/>
                <a:cs typeface="MiSans" pitchFamily="34" charset="-120"/>
              </a:rPr>
              <a:t>线性扩展</a:t>
            </a:r>
            <a:r>
              <a:rPr lang="en-US" sz="1323" dirty="0">
                <a:solidFill>
                  <a:srgbClr val="E1E3E6"/>
                </a:solidFill>
                <a:latin typeface="MiSans" pitchFamily="34" charset="0"/>
                <a:ea typeface="MiSans" pitchFamily="34" charset="-122"/>
                <a:cs typeface="MiSans" pitchFamily="34" charset="-120"/>
              </a:rPr>
              <a:t>：用户和地点增长时性能稳定</a:t>
            </a:r>
            <a:endParaRPr lang="en-US" sz="1600" dirty="0"/>
          </a:p>
        </p:txBody>
      </p:sp>
      <p:sp>
        <p:nvSpPr>
          <p:cNvPr id="25" name="Text 23"/>
          <p:cNvSpPr/>
          <p:nvPr/>
        </p:nvSpPr>
        <p:spPr>
          <a:xfrm>
            <a:off x="839793" y="8517904"/>
            <a:ext cx="5458657" cy="239941"/>
          </a:xfrm>
          <a:prstGeom prst="rect">
            <a:avLst/>
          </a:prstGeom>
          <a:noFill/>
          <a:ln/>
        </p:spPr>
        <p:txBody>
          <a:bodyPr wrap="square" lIns="0" tIns="0" rIns="0" bIns="0" rtlCol="0" anchor="ctr"/>
          <a:lstStyle/>
          <a:p>
            <a:pPr>
              <a:lnSpc>
                <a:spcPct val="120000"/>
              </a:lnSpc>
            </a:pPr>
            <a:r>
              <a:rPr lang="en-US" sz="1323" dirty="0">
                <a:solidFill>
                  <a:srgbClr val="E1E3E6"/>
                </a:solidFill>
                <a:latin typeface="MiSans" pitchFamily="34" charset="0"/>
                <a:ea typeface="MiSans" pitchFamily="34" charset="-122"/>
                <a:cs typeface="MiSans" pitchFamily="34" charset="-120"/>
              </a:rPr>
              <a:t>• </a:t>
            </a:r>
            <a:r>
              <a:rPr lang="en-US" sz="1323" b="1" dirty="0">
                <a:solidFill>
                  <a:srgbClr val="C8A97E"/>
                </a:solidFill>
                <a:latin typeface="MiSans" pitchFamily="34" charset="0"/>
                <a:ea typeface="MiSans" pitchFamily="34" charset="-122"/>
                <a:cs typeface="MiSans" pitchFamily="34" charset="-120"/>
              </a:rPr>
              <a:t>稀疏矩阵</a:t>
            </a:r>
            <a:r>
              <a:rPr lang="en-US" sz="1323" dirty="0">
                <a:solidFill>
                  <a:srgbClr val="E1E3E6"/>
                </a:solidFill>
                <a:latin typeface="MiSans" pitchFamily="34" charset="0"/>
                <a:ea typeface="MiSans" pitchFamily="34" charset="-122"/>
                <a:cs typeface="MiSans" pitchFamily="34" charset="-120"/>
              </a:rPr>
              <a:t>：用户-地点矩阵通常很稀疏</a:t>
            </a:r>
            <a:endParaRPr lang="en-US" sz="1600" dirty="0"/>
          </a:p>
        </p:txBody>
      </p:sp>
      <p:sp>
        <p:nvSpPr>
          <p:cNvPr id="26" name="Text 24"/>
          <p:cNvSpPr/>
          <p:nvPr/>
        </p:nvSpPr>
        <p:spPr>
          <a:xfrm>
            <a:off x="6980658" y="479882"/>
            <a:ext cx="9009783" cy="479882"/>
          </a:xfrm>
          <a:prstGeom prst="rect">
            <a:avLst/>
          </a:prstGeom>
          <a:noFill/>
          <a:ln/>
        </p:spPr>
        <p:txBody>
          <a:bodyPr wrap="square" lIns="0" tIns="0" rIns="0" bIns="0" rtlCol="0" anchor="ctr"/>
          <a:lstStyle/>
          <a:p>
            <a:pPr>
              <a:lnSpc>
                <a:spcPct val="90000"/>
              </a:lnSpc>
            </a:pPr>
            <a:r>
              <a:rPr lang="en-US" sz="3401" b="1" dirty="0">
                <a:solidFill>
                  <a:srgbClr val="C8A97E"/>
                </a:solidFill>
                <a:latin typeface="MiSans" pitchFamily="34" charset="0"/>
                <a:ea typeface="MiSans" pitchFamily="34" charset="-122"/>
                <a:cs typeface="MiSans" pitchFamily="34" charset="-120"/>
              </a:rPr>
              <a:t>系统优化策略</a:t>
            </a:r>
            <a:endParaRPr lang="en-US" sz="1600" dirty="0"/>
          </a:p>
        </p:txBody>
      </p:sp>
      <p:sp>
        <p:nvSpPr>
          <p:cNvPr id="27" name="Shape 25"/>
          <p:cNvSpPr/>
          <p:nvPr/>
        </p:nvSpPr>
        <p:spPr>
          <a:xfrm>
            <a:off x="7028646" y="1439646"/>
            <a:ext cx="47988" cy="1391658"/>
          </a:xfrm>
          <a:custGeom>
            <a:avLst/>
            <a:gdLst/>
            <a:ahLst/>
            <a:cxnLst/>
            <a:rect l="l" t="t" r="r" b="b"/>
            <a:pathLst>
              <a:path w="47988" h="1391658">
                <a:moveTo>
                  <a:pt x="0" y="0"/>
                </a:moveTo>
                <a:lnTo>
                  <a:pt x="47988" y="0"/>
                </a:lnTo>
                <a:lnTo>
                  <a:pt x="47988" y="1391658"/>
                </a:lnTo>
                <a:lnTo>
                  <a:pt x="0" y="1391658"/>
                </a:lnTo>
                <a:lnTo>
                  <a:pt x="0" y="0"/>
                </a:lnTo>
                <a:close/>
              </a:path>
            </a:pathLst>
          </a:custGeom>
          <a:solidFill>
            <a:srgbClr val="4A6D8C"/>
          </a:solidFill>
          <a:ln/>
        </p:spPr>
      </p:sp>
      <p:sp>
        <p:nvSpPr>
          <p:cNvPr id="28" name="Shape 26"/>
          <p:cNvSpPr/>
          <p:nvPr/>
        </p:nvSpPr>
        <p:spPr>
          <a:xfrm>
            <a:off x="7340569" y="1631598"/>
            <a:ext cx="575858" cy="575858"/>
          </a:xfrm>
          <a:custGeom>
            <a:avLst/>
            <a:gdLst/>
            <a:ahLst/>
            <a:cxnLst/>
            <a:rect l="l" t="t" r="r" b="b"/>
            <a:pathLst>
              <a:path w="575858" h="575858">
                <a:moveTo>
                  <a:pt x="287929" y="0"/>
                </a:moveTo>
                <a:lnTo>
                  <a:pt x="287929" y="0"/>
                </a:lnTo>
                <a:cubicBezTo>
                  <a:pt x="446842" y="0"/>
                  <a:pt x="575858" y="129017"/>
                  <a:pt x="575858" y="287929"/>
                </a:cubicBezTo>
                <a:lnTo>
                  <a:pt x="575858" y="287929"/>
                </a:lnTo>
                <a:cubicBezTo>
                  <a:pt x="575858" y="446842"/>
                  <a:pt x="446842" y="575858"/>
                  <a:pt x="287929" y="575858"/>
                </a:cubicBezTo>
                <a:lnTo>
                  <a:pt x="287929" y="575858"/>
                </a:lnTo>
                <a:cubicBezTo>
                  <a:pt x="129017" y="575858"/>
                  <a:pt x="0" y="446842"/>
                  <a:pt x="0" y="287929"/>
                </a:cubicBezTo>
                <a:lnTo>
                  <a:pt x="0" y="287929"/>
                </a:lnTo>
                <a:cubicBezTo>
                  <a:pt x="0" y="129017"/>
                  <a:pt x="129017" y="0"/>
                  <a:pt x="287929" y="0"/>
                </a:cubicBezTo>
                <a:close/>
              </a:path>
            </a:pathLst>
          </a:custGeom>
          <a:solidFill>
            <a:srgbClr val="4A6D8C"/>
          </a:solidFill>
          <a:ln/>
        </p:spPr>
      </p:sp>
      <p:sp>
        <p:nvSpPr>
          <p:cNvPr id="29" name="Shape 27"/>
          <p:cNvSpPr/>
          <p:nvPr/>
        </p:nvSpPr>
        <p:spPr>
          <a:xfrm>
            <a:off x="7508528" y="1799557"/>
            <a:ext cx="239941" cy="239941"/>
          </a:xfrm>
          <a:custGeom>
            <a:avLst/>
            <a:gdLst/>
            <a:ahLst/>
            <a:cxnLst/>
            <a:rect l="l" t="t" r="r" b="b"/>
            <a:pathLst>
              <a:path w="239941" h="239941">
                <a:moveTo>
                  <a:pt x="205965" y="3280"/>
                </a:moveTo>
                <a:cubicBezTo>
                  <a:pt x="210370" y="-1125"/>
                  <a:pt x="217493" y="-1125"/>
                  <a:pt x="221852" y="3280"/>
                </a:cubicBezTo>
                <a:lnTo>
                  <a:pt x="236848" y="18277"/>
                </a:lnTo>
                <a:cubicBezTo>
                  <a:pt x="241253" y="22682"/>
                  <a:pt x="241253" y="29805"/>
                  <a:pt x="236848" y="34163"/>
                </a:cubicBezTo>
                <a:lnTo>
                  <a:pt x="196077" y="74935"/>
                </a:lnTo>
                <a:lnTo>
                  <a:pt x="214354" y="93211"/>
                </a:lnTo>
                <a:cubicBezTo>
                  <a:pt x="217587" y="96445"/>
                  <a:pt x="218524" y="101272"/>
                  <a:pt x="216790" y="105490"/>
                </a:cubicBezTo>
                <a:cubicBezTo>
                  <a:pt x="215056" y="109707"/>
                  <a:pt x="210979" y="112472"/>
                  <a:pt x="206434" y="112472"/>
                </a:cubicBezTo>
                <a:lnTo>
                  <a:pt x="138950" y="112472"/>
                </a:lnTo>
                <a:cubicBezTo>
                  <a:pt x="132717" y="112472"/>
                  <a:pt x="127703" y="107458"/>
                  <a:pt x="127703" y="101225"/>
                </a:cubicBezTo>
                <a:lnTo>
                  <a:pt x="127703" y="33742"/>
                </a:lnTo>
                <a:cubicBezTo>
                  <a:pt x="127703" y="29196"/>
                  <a:pt x="130421" y="25072"/>
                  <a:pt x="134639" y="23338"/>
                </a:cubicBezTo>
                <a:cubicBezTo>
                  <a:pt x="138856" y="21604"/>
                  <a:pt x="143683" y="22541"/>
                  <a:pt x="146917" y="25775"/>
                </a:cubicBezTo>
                <a:lnTo>
                  <a:pt x="165194" y="44052"/>
                </a:lnTo>
                <a:lnTo>
                  <a:pt x="205965" y="3280"/>
                </a:lnTo>
                <a:close/>
                <a:moveTo>
                  <a:pt x="33976" y="127469"/>
                </a:moveTo>
                <a:lnTo>
                  <a:pt x="101459" y="127469"/>
                </a:lnTo>
                <a:cubicBezTo>
                  <a:pt x="107692" y="127469"/>
                  <a:pt x="112707" y="132483"/>
                  <a:pt x="112707" y="138716"/>
                </a:cubicBezTo>
                <a:lnTo>
                  <a:pt x="112707" y="206199"/>
                </a:lnTo>
                <a:cubicBezTo>
                  <a:pt x="112707" y="210745"/>
                  <a:pt x="109989" y="214869"/>
                  <a:pt x="105771" y="216603"/>
                </a:cubicBezTo>
                <a:cubicBezTo>
                  <a:pt x="101553" y="218337"/>
                  <a:pt x="96726" y="217400"/>
                  <a:pt x="93493" y="214166"/>
                </a:cubicBezTo>
                <a:lnTo>
                  <a:pt x="75216" y="195889"/>
                </a:lnTo>
                <a:lnTo>
                  <a:pt x="34445" y="236661"/>
                </a:lnTo>
                <a:cubicBezTo>
                  <a:pt x="30039" y="241066"/>
                  <a:pt x="22916" y="241066"/>
                  <a:pt x="18558" y="236661"/>
                </a:cubicBezTo>
                <a:lnTo>
                  <a:pt x="3562" y="221664"/>
                </a:lnTo>
                <a:cubicBezTo>
                  <a:pt x="-844" y="217259"/>
                  <a:pt x="-844" y="210136"/>
                  <a:pt x="3562" y="205777"/>
                </a:cubicBezTo>
                <a:lnTo>
                  <a:pt x="44333" y="165006"/>
                </a:lnTo>
                <a:lnTo>
                  <a:pt x="26056" y="146730"/>
                </a:lnTo>
                <a:cubicBezTo>
                  <a:pt x="22823" y="143496"/>
                  <a:pt x="21885" y="138669"/>
                  <a:pt x="23619" y="134451"/>
                </a:cubicBezTo>
                <a:cubicBezTo>
                  <a:pt x="25353" y="130234"/>
                  <a:pt x="29430" y="127469"/>
                  <a:pt x="33976" y="127469"/>
                </a:cubicBezTo>
                <a:close/>
              </a:path>
            </a:pathLst>
          </a:custGeom>
          <a:solidFill>
            <a:srgbClr val="E1E3E6"/>
          </a:solidFill>
          <a:ln/>
        </p:spPr>
      </p:sp>
      <p:sp>
        <p:nvSpPr>
          <p:cNvPr id="30" name="Text 28"/>
          <p:cNvSpPr/>
          <p:nvPr/>
        </p:nvSpPr>
        <p:spPr>
          <a:xfrm>
            <a:off x="8108380" y="1631598"/>
            <a:ext cx="7810078" cy="335917"/>
          </a:xfrm>
          <a:prstGeom prst="rect">
            <a:avLst/>
          </a:prstGeom>
          <a:noFill/>
          <a:ln/>
        </p:spPr>
        <p:txBody>
          <a:bodyPr wrap="square" lIns="0" tIns="0" rIns="0" bIns="0" rtlCol="0" anchor="ctr"/>
          <a:lstStyle/>
          <a:p>
            <a:pPr>
              <a:lnSpc>
                <a:spcPct val="120000"/>
              </a:lnSpc>
            </a:pPr>
            <a:r>
              <a:rPr lang="en-US" sz="1889" b="1" dirty="0">
                <a:solidFill>
                  <a:srgbClr val="E1E3E6"/>
                </a:solidFill>
                <a:latin typeface="MiSans" pitchFamily="34" charset="0"/>
                <a:ea typeface="MiSans" pitchFamily="34" charset="-122"/>
                <a:cs typeface="MiSans" pitchFamily="34" charset="-120"/>
              </a:rPr>
              <a:t>矩阵稀疏化</a:t>
            </a:r>
            <a:endParaRPr lang="en-US" sz="1600" dirty="0"/>
          </a:p>
        </p:txBody>
      </p:sp>
      <p:sp>
        <p:nvSpPr>
          <p:cNvPr id="31" name="Text 29"/>
          <p:cNvSpPr/>
          <p:nvPr/>
        </p:nvSpPr>
        <p:spPr>
          <a:xfrm>
            <a:off x="8108380" y="2063492"/>
            <a:ext cx="7786084" cy="575858"/>
          </a:xfrm>
          <a:prstGeom prst="rect">
            <a:avLst/>
          </a:prstGeom>
          <a:noFill/>
          <a:ln/>
        </p:spPr>
        <p:txBody>
          <a:bodyPr wrap="square" lIns="0" tIns="0" rIns="0" bIns="0" rtlCol="0" anchor="ctr"/>
          <a:lstStyle/>
          <a:p>
            <a:pPr>
              <a:lnSpc>
                <a:spcPct val="130000"/>
              </a:lnSpc>
            </a:pPr>
            <a:r>
              <a:rPr lang="en-US" sz="1511" dirty="0">
                <a:solidFill>
                  <a:srgbClr val="788A9C"/>
                </a:solidFill>
                <a:latin typeface="MiSans" pitchFamily="34" charset="0"/>
                <a:ea typeface="MiSans" pitchFamily="34" charset="-122"/>
                <a:cs typeface="MiSans" pitchFamily="34" charset="-120"/>
              </a:rPr>
              <a:t>使用稀疏矩阵存储用户-地点关系，大幅减少内存占用。对于大规模数据集，内存使用可降低80%以上。</a:t>
            </a:r>
            <a:endParaRPr lang="en-US" sz="1600" dirty="0"/>
          </a:p>
        </p:txBody>
      </p:sp>
      <p:sp>
        <p:nvSpPr>
          <p:cNvPr id="32" name="Shape 30"/>
          <p:cNvSpPr/>
          <p:nvPr/>
        </p:nvSpPr>
        <p:spPr>
          <a:xfrm>
            <a:off x="7028646" y="3071244"/>
            <a:ext cx="47988" cy="1103728"/>
          </a:xfrm>
          <a:custGeom>
            <a:avLst/>
            <a:gdLst/>
            <a:ahLst/>
            <a:cxnLst/>
            <a:rect l="l" t="t" r="r" b="b"/>
            <a:pathLst>
              <a:path w="47988" h="1103728">
                <a:moveTo>
                  <a:pt x="0" y="0"/>
                </a:moveTo>
                <a:lnTo>
                  <a:pt x="47988" y="0"/>
                </a:lnTo>
                <a:lnTo>
                  <a:pt x="47988" y="1103728"/>
                </a:lnTo>
                <a:lnTo>
                  <a:pt x="0" y="1103728"/>
                </a:lnTo>
                <a:lnTo>
                  <a:pt x="0" y="0"/>
                </a:lnTo>
                <a:close/>
              </a:path>
            </a:pathLst>
          </a:custGeom>
          <a:solidFill>
            <a:srgbClr val="C8A97E"/>
          </a:solidFill>
          <a:ln/>
        </p:spPr>
      </p:sp>
      <p:sp>
        <p:nvSpPr>
          <p:cNvPr id="33" name="Shape 31"/>
          <p:cNvSpPr/>
          <p:nvPr/>
        </p:nvSpPr>
        <p:spPr>
          <a:xfrm>
            <a:off x="7340569" y="3263197"/>
            <a:ext cx="575858" cy="575858"/>
          </a:xfrm>
          <a:custGeom>
            <a:avLst/>
            <a:gdLst/>
            <a:ahLst/>
            <a:cxnLst/>
            <a:rect l="l" t="t" r="r" b="b"/>
            <a:pathLst>
              <a:path w="575858" h="575858">
                <a:moveTo>
                  <a:pt x="287929" y="0"/>
                </a:moveTo>
                <a:lnTo>
                  <a:pt x="287929" y="0"/>
                </a:lnTo>
                <a:cubicBezTo>
                  <a:pt x="446842" y="0"/>
                  <a:pt x="575858" y="129017"/>
                  <a:pt x="575858" y="287929"/>
                </a:cubicBezTo>
                <a:lnTo>
                  <a:pt x="575858" y="287929"/>
                </a:lnTo>
                <a:cubicBezTo>
                  <a:pt x="575858" y="446842"/>
                  <a:pt x="446842" y="575858"/>
                  <a:pt x="287929" y="575858"/>
                </a:cubicBezTo>
                <a:lnTo>
                  <a:pt x="287929" y="575858"/>
                </a:lnTo>
                <a:cubicBezTo>
                  <a:pt x="129017" y="575858"/>
                  <a:pt x="0" y="446842"/>
                  <a:pt x="0" y="287929"/>
                </a:cubicBezTo>
                <a:lnTo>
                  <a:pt x="0" y="287929"/>
                </a:lnTo>
                <a:cubicBezTo>
                  <a:pt x="0" y="129017"/>
                  <a:pt x="129017" y="0"/>
                  <a:pt x="287929" y="0"/>
                </a:cubicBezTo>
                <a:close/>
              </a:path>
            </a:pathLst>
          </a:custGeom>
          <a:solidFill>
            <a:srgbClr val="C8A97E"/>
          </a:solidFill>
          <a:ln/>
        </p:spPr>
      </p:sp>
      <p:sp>
        <p:nvSpPr>
          <p:cNvPr id="34" name="Shape 32"/>
          <p:cNvSpPr/>
          <p:nvPr/>
        </p:nvSpPr>
        <p:spPr>
          <a:xfrm>
            <a:off x="7508528" y="3431155"/>
            <a:ext cx="239941" cy="239941"/>
          </a:xfrm>
          <a:custGeom>
            <a:avLst/>
            <a:gdLst/>
            <a:ahLst/>
            <a:cxnLst/>
            <a:rect l="l" t="t" r="r" b="b"/>
            <a:pathLst>
              <a:path w="239941" h="239941">
                <a:moveTo>
                  <a:pt x="224992" y="89978"/>
                </a:moveTo>
                <a:lnTo>
                  <a:pt x="228694" y="89978"/>
                </a:lnTo>
                <a:cubicBezTo>
                  <a:pt x="234927" y="89978"/>
                  <a:pt x="239941" y="84963"/>
                  <a:pt x="239941" y="78731"/>
                </a:cubicBezTo>
                <a:lnTo>
                  <a:pt x="239941" y="11247"/>
                </a:lnTo>
                <a:cubicBezTo>
                  <a:pt x="239941" y="6701"/>
                  <a:pt x="237223" y="2577"/>
                  <a:pt x="233005" y="844"/>
                </a:cubicBezTo>
                <a:cubicBezTo>
                  <a:pt x="228787" y="-890"/>
                  <a:pt x="223961" y="94"/>
                  <a:pt x="220727" y="3280"/>
                </a:cubicBezTo>
                <a:lnTo>
                  <a:pt x="196499" y="27556"/>
                </a:lnTo>
                <a:cubicBezTo>
                  <a:pt x="175738" y="10357"/>
                  <a:pt x="149026" y="0"/>
                  <a:pt x="119970" y="0"/>
                </a:cubicBezTo>
                <a:cubicBezTo>
                  <a:pt x="59517" y="0"/>
                  <a:pt x="9513" y="44708"/>
                  <a:pt x="1218" y="102865"/>
                </a:cubicBezTo>
                <a:cubicBezTo>
                  <a:pt x="47" y="111066"/>
                  <a:pt x="5717" y="118658"/>
                  <a:pt x="13918" y="119830"/>
                </a:cubicBezTo>
                <a:cubicBezTo>
                  <a:pt x="22120" y="121001"/>
                  <a:pt x="29711" y="115284"/>
                  <a:pt x="30883" y="107130"/>
                </a:cubicBezTo>
                <a:cubicBezTo>
                  <a:pt x="37116" y="63500"/>
                  <a:pt x="74654" y="29993"/>
                  <a:pt x="119970" y="29993"/>
                </a:cubicBezTo>
                <a:cubicBezTo>
                  <a:pt x="140778" y="29993"/>
                  <a:pt x="159898" y="37022"/>
                  <a:pt x="175129" y="48879"/>
                </a:cubicBezTo>
                <a:lnTo>
                  <a:pt x="153244" y="70764"/>
                </a:lnTo>
                <a:cubicBezTo>
                  <a:pt x="150010" y="73997"/>
                  <a:pt x="149073" y="78824"/>
                  <a:pt x="150807" y="83042"/>
                </a:cubicBezTo>
                <a:cubicBezTo>
                  <a:pt x="152541" y="87260"/>
                  <a:pt x="156665" y="89978"/>
                  <a:pt x="161210" y="89978"/>
                </a:cubicBezTo>
                <a:lnTo>
                  <a:pt x="224992" y="89978"/>
                </a:lnTo>
                <a:close/>
                <a:moveTo>
                  <a:pt x="238769" y="137076"/>
                </a:moveTo>
                <a:cubicBezTo>
                  <a:pt x="239941" y="128875"/>
                  <a:pt x="234224" y="121283"/>
                  <a:pt x="226069" y="120111"/>
                </a:cubicBezTo>
                <a:cubicBezTo>
                  <a:pt x="217915" y="118939"/>
                  <a:pt x="210276" y="124657"/>
                  <a:pt x="209105" y="132811"/>
                </a:cubicBezTo>
                <a:cubicBezTo>
                  <a:pt x="202872" y="176394"/>
                  <a:pt x="165334" y="209901"/>
                  <a:pt x="120017" y="209901"/>
                </a:cubicBezTo>
                <a:cubicBezTo>
                  <a:pt x="99210" y="209901"/>
                  <a:pt x="80090" y="202872"/>
                  <a:pt x="64859" y="191015"/>
                </a:cubicBezTo>
                <a:lnTo>
                  <a:pt x="86697" y="169177"/>
                </a:lnTo>
                <a:cubicBezTo>
                  <a:pt x="89931" y="165944"/>
                  <a:pt x="90868" y="161117"/>
                  <a:pt x="89134" y="156899"/>
                </a:cubicBezTo>
                <a:cubicBezTo>
                  <a:pt x="87400" y="152681"/>
                  <a:pt x="83276" y="149963"/>
                  <a:pt x="78731" y="149963"/>
                </a:cubicBezTo>
                <a:lnTo>
                  <a:pt x="11247" y="149963"/>
                </a:lnTo>
                <a:cubicBezTo>
                  <a:pt x="5014" y="149963"/>
                  <a:pt x="0" y="154977"/>
                  <a:pt x="0" y="161210"/>
                </a:cubicBezTo>
                <a:lnTo>
                  <a:pt x="0" y="228694"/>
                </a:lnTo>
                <a:cubicBezTo>
                  <a:pt x="0" y="233239"/>
                  <a:pt x="2718" y="237363"/>
                  <a:pt x="6936" y="239097"/>
                </a:cubicBezTo>
                <a:cubicBezTo>
                  <a:pt x="11154" y="240831"/>
                  <a:pt x="15980" y="239847"/>
                  <a:pt x="19214" y="236661"/>
                </a:cubicBezTo>
                <a:lnTo>
                  <a:pt x="43489" y="212385"/>
                </a:lnTo>
                <a:cubicBezTo>
                  <a:pt x="64203" y="229584"/>
                  <a:pt x="90915" y="239941"/>
                  <a:pt x="119970" y="239941"/>
                </a:cubicBezTo>
                <a:cubicBezTo>
                  <a:pt x="180424" y="239941"/>
                  <a:pt x="230428" y="195233"/>
                  <a:pt x="238723" y="137076"/>
                </a:cubicBezTo>
                <a:close/>
              </a:path>
            </a:pathLst>
          </a:custGeom>
          <a:solidFill>
            <a:srgbClr val="1A1D21"/>
          </a:solidFill>
          <a:ln/>
        </p:spPr>
      </p:sp>
      <p:sp>
        <p:nvSpPr>
          <p:cNvPr id="35" name="Text 33"/>
          <p:cNvSpPr/>
          <p:nvPr/>
        </p:nvSpPr>
        <p:spPr>
          <a:xfrm>
            <a:off x="8108380" y="3263197"/>
            <a:ext cx="6838317" cy="335917"/>
          </a:xfrm>
          <a:prstGeom prst="rect">
            <a:avLst/>
          </a:prstGeom>
          <a:noFill/>
          <a:ln/>
        </p:spPr>
        <p:txBody>
          <a:bodyPr wrap="square" lIns="0" tIns="0" rIns="0" bIns="0" rtlCol="0" anchor="ctr"/>
          <a:lstStyle/>
          <a:p>
            <a:pPr>
              <a:lnSpc>
                <a:spcPct val="120000"/>
              </a:lnSpc>
            </a:pPr>
            <a:r>
              <a:rPr lang="en-US" sz="1889" b="1" dirty="0">
                <a:solidFill>
                  <a:srgbClr val="E1E3E6"/>
                </a:solidFill>
                <a:latin typeface="MiSans" pitchFamily="34" charset="0"/>
                <a:ea typeface="MiSans" pitchFamily="34" charset="-122"/>
                <a:cs typeface="MiSans" pitchFamily="34" charset="-120"/>
              </a:rPr>
              <a:t>增量更新</a:t>
            </a:r>
            <a:endParaRPr lang="en-US" sz="1600" dirty="0"/>
          </a:p>
        </p:txBody>
      </p:sp>
      <p:sp>
        <p:nvSpPr>
          <p:cNvPr id="36" name="Text 34"/>
          <p:cNvSpPr/>
          <p:nvPr/>
        </p:nvSpPr>
        <p:spPr>
          <a:xfrm>
            <a:off x="8108380" y="3695091"/>
            <a:ext cx="6814323" cy="287929"/>
          </a:xfrm>
          <a:prstGeom prst="rect">
            <a:avLst/>
          </a:prstGeom>
          <a:noFill/>
          <a:ln/>
        </p:spPr>
        <p:txBody>
          <a:bodyPr wrap="square" lIns="0" tIns="0" rIns="0" bIns="0" rtlCol="0" anchor="ctr"/>
          <a:lstStyle/>
          <a:p>
            <a:pPr>
              <a:lnSpc>
                <a:spcPct val="130000"/>
              </a:lnSpc>
            </a:pPr>
            <a:r>
              <a:rPr lang="en-US" sz="1511" dirty="0">
                <a:solidFill>
                  <a:srgbClr val="788A9C"/>
                </a:solidFill>
                <a:latin typeface="MiSans" pitchFamily="34" charset="0"/>
                <a:ea typeface="MiSans" pitchFamily="34" charset="-122"/>
                <a:cs typeface="MiSans" pitchFamily="34" charset="-120"/>
              </a:rPr>
              <a:t>新数据到来时增量更新相似度矩阵，避免全量重计算。显著降低实时推荐延迟。</a:t>
            </a:r>
            <a:endParaRPr lang="en-US" sz="1600" dirty="0"/>
          </a:p>
        </p:txBody>
      </p:sp>
      <p:sp>
        <p:nvSpPr>
          <p:cNvPr id="37" name="Shape 35"/>
          <p:cNvSpPr/>
          <p:nvPr/>
        </p:nvSpPr>
        <p:spPr>
          <a:xfrm>
            <a:off x="7028646" y="4414913"/>
            <a:ext cx="47988" cy="1103728"/>
          </a:xfrm>
          <a:custGeom>
            <a:avLst/>
            <a:gdLst/>
            <a:ahLst/>
            <a:cxnLst/>
            <a:rect l="l" t="t" r="r" b="b"/>
            <a:pathLst>
              <a:path w="47988" h="1103728">
                <a:moveTo>
                  <a:pt x="0" y="0"/>
                </a:moveTo>
                <a:lnTo>
                  <a:pt x="47988" y="0"/>
                </a:lnTo>
                <a:lnTo>
                  <a:pt x="47988" y="1103728"/>
                </a:lnTo>
                <a:lnTo>
                  <a:pt x="0" y="1103728"/>
                </a:lnTo>
                <a:lnTo>
                  <a:pt x="0" y="0"/>
                </a:lnTo>
                <a:close/>
              </a:path>
            </a:pathLst>
          </a:custGeom>
          <a:solidFill>
            <a:srgbClr val="4A6D8C"/>
          </a:solidFill>
          <a:ln/>
        </p:spPr>
      </p:sp>
      <p:sp>
        <p:nvSpPr>
          <p:cNvPr id="38" name="Shape 36"/>
          <p:cNvSpPr/>
          <p:nvPr/>
        </p:nvSpPr>
        <p:spPr>
          <a:xfrm>
            <a:off x="7340569" y="4606866"/>
            <a:ext cx="575858" cy="575858"/>
          </a:xfrm>
          <a:custGeom>
            <a:avLst/>
            <a:gdLst/>
            <a:ahLst/>
            <a:cxnLst/>
            <a:rect l="l" t="t" r="r" b="b"/>
            <a:pathLst>
              <a:path w="575858" h="575858">
                <a:moveTo>
                  <a:pt x="287929" y="0"/>
                </a:moveTo>
                <a:lnTo>
                  <a:pt x="287929" y="0"/>
                </a:lnTo>
                <a:cubicBezTo>
                  <a:pt x="446842" y="0"/>
                  <a:pt x="575858" y="129017"/>
                  <a:pt x="575858" y="287929"/>
                </a:cubicBezTo>
                <a:lnTo>
                  <a:pt x="575858" y="287929"/>
                </a:lnTo>
                <a:cubicBezTo>
                  <a:pt x="575858" y="446842"/>
                  <a:pt x="446842" y="575858"/>
                  <a:pt x="287929" y="575858"/>
                </a:cubicBezTo>
                <a:lnTo>
                  <a:pt x="287929" y="575858"/>
                </a:lnTo>
                <a:cubicBezTo>
                  <a:pt x="129017" y="575858"/>
                  <a:pt x="0" y="446842"/>
                  <a:pt x="0" y="287929"/>
                </a:cubicBezTo>
                <a:lnTo>
                  <a:pt x="0" y="287929"/>
                </a:lnTo>
                <a:cubicBezTo>
                  <a:pt x="0" y="129017"/>
                  <a:pt x="129017" y="0"/>
                  <a:pt x="287929" y="0"/>
                </a:cubicBezTo>
                <a:close/>
              </a:path>
            </a:pathLst>
          </a:custGeom>
          <a:solidFill>
            <a:srgbClr val="4A6D8C"/>
          </a:solidFill>
          <a:ln/>
        </p:spPr>
      </p:sp>
      <p:sp>
        <p:nvSpPr>
          <p:cNvPr id="39" name="Shape 37"/>
          <p:cNvSpPr/>
          <p:nvPr/>
        </p:nvSpPr>
        <p:spPr>
          <a:xfrm>
            <a:off x="7508528" y="4774825"/>
            <a:ext cx="239941" cy="239941"/>
          </a:xfrm>
          <a:custGeom>
            <a:avLst/>
            <a:gdLst/>
            <a:ahLst/>
            <a:cxnLst/>
            <a:rect l="l" t="t" r="r" b="b"/>
            <a:pathLst>
              <a:path w="239941" h="239941">
                <a:moveTo>
                  <a:pt x="29993" y="29993"/>
                </a:moveTo>
                <a:cubicBezTo>
                  <a:pt x="13450" y="29993"/>
                  <a:pt x="0" y="43442"/>
                  <a:pt x="0" y="59985"/>
                </a:cubicBezTo>
                <a:lnTo>
                  <a:pt x="0" y="63453"/>
                </a:lnTo>
                <a:cubicBezTo>
                  <a:pt x="0" y="66640"/>
                  <a:pt x="2062" y="69358"/>
                  <a:pt x="4733" y="71092"/>
                </a:cubicBezTo>
                <a:cubicBezTo>
                  <a:pt x="10919" y="75122"/>
                  <a:pt x="14996" y="82058"/>
                  <a:pt x="14996" y="89978"/>
                </a:cubicBezTo>
                <a:cubicBezTo>
                  <a:pt x="14996" y="97898"/>
                  <a:pt x="10919" y="104834"/>
                  <a:pt x="4733" y="108864"/>
                </a:cubicBezTo>
                <a:cubicBezTo>
                  <a:pt x="2062" y="110598"/>
                  <a:pt x="0" y="113316"/>
                  <a:pt x="0" y="116503"/>
                </a:cubicBezTo>
                <a:lnTo>
                  <a:pt x="0" y="142465"/>
                </a:lnTo>
                <a:lnTo>
                  <a:pt x="239941" y="142465"/>
                </a:lnTo>
                <a:lnTo>
                  <a:pt x="239941" y="116503"/>
                </a:lnTo>
                <a:cubicBezTo>
                  <a:pt x="239941" y="113316"/>
                  <a:pt x="237879" y="110598"/>
                  <a:pt x="235208" y="108864"/>
                </a:cubicBezTo>
                <a:cubicBezTo>
                  <a:pt x="229022" y="104834"/>
                  <a:pt x="224945" y="97898"/>
                  <a:pt x="224945" y="89978"/>
                </a:cubicBezTo>
                <a:cubicBezTo>
                  <a:pt x="224945" y="82058"/>
                  <a:pt x="229022" y="75122"/>
                  <a:pt x="235208" y="71092"/>
                </a:cubicBezTo>
                <a:cubicBezTo>
                  <a:pt x="237879" y="69358"/>
                  <a:pt x="239941" y="66640"/>
                  <a:pt x="239941" y="63453"/>
                </a:cubicBezTo>
                <a:lnTo>
                  <a:pt x="239941" y="59985"/>
                </a:lnTo>
                <a:cubicBezTo>
                  <a:pt x="239941" y="43442"/>
                  <a:pt x="226491" y="29993"/>
                  <a:pt x="209948" y="29993"/>
                </a:cubicBezTo>
                <a:lnTo>
                  <a:pt x="29993" y="29993"/>
                </a:lnTo>
                <a:close/>
                <a:moveTo>
                  <a:pt x="239941" y="194952"/>
                </a:moveTo>
                <a:lnTo>
                  <a:pt x="239941" y="164959"/>
                </a:lnTo>
                <a:lnTo>
                  <a:pt x="0" y="164959"/>
                </a:lnTo>
                <a:lnTo>
                  <a:pt x="0" y="194952"/>
                </a:lnTo>
                <a:cubicBezTo>
                  <a:pt x="0" y="203247"/>
                  <a:pt x="6701" y="209948"/>
                  <a:pt x="14996" y="209948"/>
                </a:cubicBezTo>
                <a:lnTo>
                  <a:pt x="44989" y="209948"/>
                </a:lnTo>
                <a:lnTo>
                  <a:pt x="44989" y="198701"/>
                </a:lnTo>
                <a:cubicBezTo>
                  <a:pt x="44989" y="192468"/>
                  <a:pt x="50003" y="187454"/>
                  <a:pt x="56236" y="187454"/>
                </a:cubicBezTo>
                <a:cubicBezTo>
                  <a:pt x="62469" y="187454"/>
                  <a:pt x="67483" y="192468"/>
                  <a:pt x="67483" y="198701"/>
                </a:cubicBezTo>
                <a:lnTo>
                  <a:pt x="67483" y="209948"/>
                </a:lnTo>
                <a:lnTo>
                  <a:pt x="108723" y="209948"/>
                </a:lnTo>
                <a:lnTo>
                  <a:pt x="108723" y="198701"/>
                </a:lnTo>
                <a:cubicBezTo>
                  <a:pt x="108723" y="192468"/>
                  <a:pt x="113738" y="187454"/>
                  <a:pt x="119970" y="187454"/>
                </a:cubicBezTo>
                <a:cubicBezTo>
                  <a:pt x="126203" y="187454"/>
                  <a:pt x="131218" y="192468"/>
                  <a:pt x="131218" y="198701"/>
                </a:cubicBezTo>
                <a:lnTo>
                  <a:pt x="131218" y="209948"/>
                </a:lnTo>
                <a:lnTo>
                  <a:pt x="172458" y="209948"/>
                </a:lnTo>
                <a:lnTo>
                  <a:pt x="172458" y="198701"/>
                </a:lnTo>
                <a:cubicBezTo>
                  <a:pt x="172458" y="192468"/>
                  <a:pt x="177472" y="187454"/>
                  <a:pt x="183705" y="187454"/>
                </a:cubicBezTo>
                <a:cubicBezTo>
                  <a:pt x="189938" y="187454"/>
                  <a:pt x="194952" y="192468"/>
                  <a:pt x="194952" y="198701"/>
                </a:cubicBezTo>
                <a:lnTo>
                  <a:pt x="194952" y="209948"/>
                </a:lnTo>
                <a:lnTo>
                  <a:pt x="224945" y="209948"/>
                </a:lnTo>
                <a:cubicBezTo>
                  <a:pt x="233239" y="209948"/>
                  <a:pt x="239941" y="203247"/>
                  <a:pt x="239941" y="194952"/>
                </a:cubicBezTo>
                <a:close/>
                <a:moveTo>
                  <a:pt x="74982" y="74982"/>
                </a:moveTo>
                <a:lnTo>
                  <a:pt x="74982" y="104974"/>
                </a:lnTo>
                <a:cubicBezTo>
                  <a:pt x="74982" y="113269"/>
                  <a:pt x="68280" y="119970"/>
                  <a:pt x="59985" y="119970"/>
                </a:cubicBezTo>
                <a:cubicBezTo>
                  <a:pt x="51690" y="119970"/>
                  <a:pt x="44989" y="113269"/>
                  <a:pt x="44989" y="104974"/>
                </a:cubicBezTo>
                <a:lnTo>
                  <a:pt x="44989" y="74982"/>
                </a:lnTo>
                <a:cubicBezTo>
                  <a:pt x="44989" y="66687"/>
                  <a:pt x="51690" y="59985"/>
                  <a:pt x="59985" y="59985"/>
                </a:cubicBezTo>
                <a:cubicBezTo>
                  <a:pt x="68280" y="59985"/>
                  <a:pt x="74982" y="66687"/>
                  <a:pt x="74982" y="74982"/>
                </a:cubicBezTo>
                <a:close/>
                <a:moveTo>
                  <a:pt x="134967" y="74982"/>
                </a:moveTo>
                <a:lnTo>
                  <a:pt x="134967" y="104974"/>
                </a:lnTo>
                <a:cubicBezTo>
                  <a:pt x="134967" y="113269"/>
                  <a:pt x="128265" y="119970"/>
                  <a:pt x="119970" y="119970"/>
                </a:cubicBezTo>
                <a:cubicBezTo>
                  <a:pt x="111676" y="119970"/>
                  <a:pt x="104974" y="113269"/>
                  <a:pt x="104974" y="104974"/>
                </a:cubicBezTo>
                <a:lnTo>
                  <a:pt x="104974" y="74982"/>
                </a:lnTo>
                <a:cubicBezTo>
                  <a:pt x="104974" y="66687"/>
                  <a:pt x="111676" y="59985"/>
                  <a:pt x="119970" y="59985"/>
                </a:cubicBezTo>
                <a:cubicBezTo>
                  <a:pt x="128265" y="59985"/>
                  <a:pt x="134967" y="66687"/>
                  <a:pt x="134967" y="74982"/>
                </a:cubicBezTo>
                <a:close/>
                <a:moveTo>
                  <a:pt x="194952" y="74982"/>
                </a:moveTo>
                <a:lnTo>
                  <a:pt x="194952" y="104974"/>
                </a:lnTo>
                <a:cubicBezTo>
                  <a:pt x="194952" y="113269"/>
                  <a:pt x="188251" y="119970"/>
                  <a:pt x="179956" y="119970"/>
                </a:cubicBezTo>
                <a:cubicBezTo>
                  <a:pt x="171661" y="119970"/>
                  <a:pt x="164959" y="113269"/>
                  <a:pt x="164959" y="104974"/>
                </a:cubicBezTo>
                <a:lnTo>
                  <a:pt x="164959" y="74982"/>
                </a:lnTo>
                <a:cubicBezTo>
                  <a:pt x="164959" y="66687"/>
                  <a:pt x="171661" y="59985"/>
                  <a:pt x="179956" y="59985"/>
                </a:cubicBezTo>
                <a:cubicBezTo>
                  <a:pt x="188251" y="59985"/>
                  <a:pt x="194952" y="66687"/>
                  <a:pt x="194952" y="74982"/>
                </a:cubicBezTo>
                <a:close/>
              </a:path>
            </a:pathLst>
          </a:custGeom>
          <a:solidFill>
            <a:srgbClr val="E1E3E6"/>
          </a:solidFill>
          <a:ln/>
        </p:spPr>
      </p:sp>
      <p:sp>
        <p:nvSpPr>
          <p:cNvPr id="40" name="Text 38"/>
          <p:cNvSpPr/>
          <p:nvPr/>
        </p:nvSpPr>
        <p:spPr>
          <a:xfrm>
            <a:off x="8108380" y="4606866"/>
            <a:ext cx="6262459" cy="335917"/>
          </a:xfrm>
          <a:prstGeom prst="rect">
            <a:avLst/>
          </a:prstGeom>
          <a:noFill/>
          <a:ln/>
        </p:spPr>
        <p:txBody>
          <a:bodyPr wrap="square" lIns="0" tIns="0" rIns="0" bIns="0" rtlCol="0" anchor="ctr"/>
          <a:lstStyle/>
          <a:p>
            <a:pPr>
              <a:lnSpc>
                <a:spcPct val="120000"/>
              </a:lnSpc>
            </a:pPr>
            <a:r>
              <a:rPr lang="en-US" sz="1889" b="1" dirty="0">
                <a:solidFill>
                  <a:srgbClr val="E1E3E6"/>
                </a:solidFill>
                <a:latin typeface="MiSans" pitchFamily="34" charset="0"/>
                <a:ea typeface="MiSans" pitchFamily="34" charset="-122"/>
                <a:cs typeface="MiSans" pitchFamily="34" charset="-120"/>
              </a:rPr>
              <a:t>缓存机制</a:t>
            </a:r>
            <a:endParaRPr lang="en-US" sz="1600" dirty="0"/>
          </a:p>
        </p:txBody>
      </p:sp>
      <p:sp>
        <p:nvSpPr>
          <p:cNvPr id="41" name="Text 39"/>
          <p:cNvSpPr/>
          <p:nvPr/>
        </p:nvSpPr>
        <p:spPr>
          <a:xfrm>
            <a:off x="8108380" y="5038760"/>
            <a:ext cx="6238465" cy="287929"/>
          </a:xfrm>
          <a:prstGeom prst="rect">
            <a:avLst/>
          </a:prstGeom>
          <a:noFill/>
          <a:ln/>
        </p:spPr>
        <p:txBody>
          <a:bodyPr wrap="square" lIns="0" tIns="0" rIns="0" bIns="0" rtlCol="0" anchor="ctr"/>
          <a:lstStyle/>
          <a:p>
            <a:pPr>
              <a:lnSpc>
                <a:spcPct val="130000"/>
              </a:lnSpc>
            </a:pPr>
            <a:r>
              <a:rPr lang="en-US" sz="1511" dirty="0">
                <a:solidFill>
                  <a:srgbClr val="788A9C"/>
                </a:solidFill>
                <a:latin typeface="MiSans" pitchFamily="34" charset="0"/>
                <a:ea typeface="MiSans" pitchFamily="34" charset="-122"/>
                <a:cs typeface="MiSans" pitchFamily="34" charset="-120"/>
              </a:rPr>
              <a:t>缓存常用用户的推荐结果，提高响应速度。对活跃用户实现毫秒级响应。</a:t>
            </a:r>
            <a:endParaRPr lang="en-US" sz="1600" dirty="0"/>
          </a:p>
        </p:txBody>
      </p:sp>
      <p:sp>
        <p:nvSpPr>
          <p:cNvPr id="42" name="Shape 40"/>
          <p:cNvSpPr/>
          <p:nvPr/>
        </p:nvSpPr>
        <p:spPr>
          <a:xfrm>
            <a:off x="7028646" y="5758583"/>
            <a:ext cx="47988" cy="1103728"/>
          </a:xfrm>
          <a:custGeom>
            <a:avLst/>
            <a:gdLst/>
            <a:ahLst/>
            <a:cxnLst/>
            <a:rect l="l" t="t" r="r" b="b"/>
            <a:pathLst>
              <a:path w="47988" h="1103728">
                <a:moveTo>
                  <a:pt x="0" y="0"/>
                </a:moveTo>
                <a:lnTo>
                  <a:pt x="47988" y="0"/>
                </a:lnTo>
                <a:lnTo>
                  <a:pt x="47988" y="1103728"/>
                </a:lnTo>
                <a:lnTo>
                  <a:pt x="0" y="1103728"/>
                </a:lnTo>
                <a:lnTo>
                  <a:pt x="0" y="0"/>
                </a:lnTo>
                <a:close/>
              </a:path>
            </a:pathLst>
          </a:custGeom>
          <a:solidFill>
            <a:srgbClr val="C8A97E"/>
          </a:solidFill>
          <a:ln/>
        </p:spPr>
      </p:sp>
      <p:sp>
        <p:nvSpPr>
          <p:cNvPr id="43" name="Shape 41"/>
          <p:cNvSpPr/>
          <p:nvPr/>
        </p:nvSpPr>
        <p:spPr>
          <a:xfrm>
            <a:off x="7340569" y="5950536"/>
            <a:ext cx="575858" cy="575858"/>
          </a:xfrm>
          <a:custGeom>
            <a:avLst/>
            <a:gdLst/>
            <a:ahLst/>
            <a:cxnLst/>
            <a:rect l="l" t="t" r="r" b="b"/>
            <a:pathLst>
              <a:path w="575858" h="575858">
                <a:moveTo>
                  <a:pt x="287929" y="0"/>
                </a:moveTo>
                <a:lnTo>
                  <a:pt x="287929" y="0"/>
                </a:lnTo>
                <a:cubicBezTo>
                  <a:pt x="446842" y="0"/>
                  <a:pt x="575858" y="129017"/>
                  <a:pt x="575858" y="287929"/>
                </a:cubicBezTo>
                <a:lnTo>
                  <a:pt x="575858" y="287929"/>
                </a:lnTo>
                <a:cubicBezTo>
                  <a:pt x="575858" y="446842"/>
                  <a:pt x="446842" y="575858"/>
                  <a:pt x="287929" y="575858"/>
                </a:cubicBezTo>
                <a:lnTo>
                  <a:pt x="287929" y="575858"/>
                </a:lnTo>
                <a:cubicBezTo>
                  <a:pt x="129017" y="575858"/>
                  <a:pt x="0" y="446842"/>
                  <a:pt x="0" y="287929"/>
                </a:cubicBezTo>
                <a:lnTo>
                  <a:pt x="0" y="287929"/>
                </a:lnTo>
                <a:cubicBezTo>
                  <a:pt x="0" y="129017"/>
                  <a:pt x="129017" y="0"/>
                  <a:pt x="287929" y="0"/>
                </a:cubicBezTo>
                <a:close/>
              </a:path>
            </a:pathLst>
          </a:custGeom>
          <a:solidFill>
            <a:srgbClr val="C8A97E"/>
          </a:solidFill>
          <a:ln/>
        </p:spPr>
      </p:sp>
      <p:sp>
        <p:nvSpPr>
          <p:cNvPr id="44" name="Shape 42"/>
          <p:cNvSpPr/>
          <p:nvPr/>
        </p:nvSpPr>
        <p:spPr>
          <a:xfrm>
            <a:off x="7523524" y="6118494"/>
            <a:ext cx="209948" cy="239941"/>
          </a:xfrm>
          <a:custGeom>
            <a:avLst/>
            <a:gdLst/>
            <a:ahLst/>
            <a:cxnLst/>
            <a:rect l="l" t="t" r="r" b="b"/>
            <a:pathLst>
              <a:path w="209948" h="239941">
                <a:moveTo>
                  <a:pt x="29993" y="14996"/>
                </a:moveTo>
                <a:cubicBezTo>
                  <a:pt x="13450" y="14996"/>
                  <a:pt x="0" y="28446"/>
                  <a:pt x="0" y="44989"/>
                </a:cubicBezTo>
                <a:lnTo>
                  <a:pt x="0" y="74982"/>
                </a:lnTo>
                <a:cubicBezTo>
                  <a:pt x="0" y="91524"/>
                  <a:pt x="13450" y="104974"/>
                  <a:pt x="29993" y="104974"/>
                </a:cubicBezTo>
                <a:lnTo>
                  <a:pt x="179956" y="104974"/>
                </a:lnTo>
                <a:cubicBezTo>
                  <a:pt x="196499" y="104974"/>
                  <a:pt x="209948" y="91524"/>
                  <a:pt x="209948" y="74982"/>
                </a:cubicBezTo>
                <a:lnTo>
                  <a:pt x="209948" y="44989"/>
                </a:lnTo>
                <a:cubicBezTo>
                  <a:pt x="209948" y="28446"/>
                  <a:pt x="196499" y="14996"/>
                  <a:pt x="179956" y="14996"/>
                </a:cubicBezTo>
                <a:lnTo>
                  <a:pt x="29993" y="14996"/>
                </a:lnTo>
                <a:close/>
                <a:moveTo>
                  <a:pt x="131218" y="48738"/>
                </a:moveTo>
                <a:cubicBezTo>
                  <a:pt x="137425" y="48738"/>
                  <a:pt x="142465" y="53778"/>
                  <a:pt x="142465" y="59985"/>
                </a:cubicBezTo>
                <a:cubicBezTo>
                  <a:pt x="142465" y="66193"/>
                  <a:pt x="137425" y="71232"/>
                  <a:pt x="131218" y="71232"/>
                </a:cubicBezTo>
                <a:cubicBezTo>
                  <a:pt x="125010" y="71232"/>
                  <a:pt x="119970" y="66193"/>
                  <a:pt x="119970" y="59985"/>
                </a:cubicBezTo>
                <a:cubicBezTo>
                  <a:pt x="119970" y="53778"/>
                  <a:pt x="125010" y="48738"/>
                  <a:pt x="131218" y="48738"/>
                </a:cubicBezTo>
                <a:close/>
                <a:moveTo>
                  <a:pt x="157461" y="59985"/>
                </a:moveTo>
                <a:cubicBezTo>
                  <a:pt x="157461" y="53778"/>
                  <a:pt x="162501" y="48738"/>
                  <a:pt x="168708" y="48738"/>
                </a:cubicBezTo>
                <a:cubicBezTo>
                  <a:pt x="174916" y="48738"/>
                  <a:pt x="179956" y="53778"/>
                  <a:pt x="179956" y="59985"/>
                </a:cubicBezTo>
                <a:cubicBezTo>
                  <a:pt x="179956" y="66193"/>
                  <a:pt x="174916" y="71232"/>
                  <a:pt x="168708" y="71232"/>
                </a:cubicBezTo>
                <a:cubicBezTo>
                  <a:pt x="162501" y="71232"/>
                  <a:pt x="157461" y="66193"/>
                  <a:pt x="157461" y="59985"/>
                </a:cubicBezTo>
                <a:close/>
                <a:moveTo>
                  <a:pt x="29993" y="134967"/>
                </a:moveTo>
                <a:cubicBezTo>
                  <a:pt x="13450" y="134967"/>
                  <a:pt x="0" y="148417"/>
                  <a:pt x="0" y="164959"/>
                </a:cubicBezTo>
                <a:lnTo>
                  <a:pt x="0" y="194952"/>
                </a:lnTo>
                <a:cubicBezTo>
                  <a:pt x="0" y="211495"/>
                  <a:pt x="13450" y="224945"/>
                  <a:pt x="29993" y="224945"/>
                </a:cubicBezTo>
                <a:lnTo>
                  <a:pt x="179956" y="224945"/>
                </a:lnTo>
                <a:cubicBezTo>
                  <a:pt x="196499" y="224945"/>
                  <a:pt x="209948" y="211495"/>
                  <a:pt x="209948" y="194952"/>
                </a:cubicBezTo>
                <a:lnTo>
                  <a:pt x="209948" y="164959"/>
                </a:lnTo>
                <a:cubicBezTo>
                  <a:pt x="209948" y="148417"/>
                  <a:pt x="196499" y="134967"/>
                  <a:pt x="179956" y="134967"/>
                </a:cubicBezTo>
                <a:lnTo>
                  <a:pt x="29993" y="134967"/>
                </a:lnTo>
                <a:close/>
                <a:moveTo>
                  <a:pt x="131218" y="168708"/>
                </a:moveTo>
                <a:cubicBezTo>
                  <a:pt x="137425" y="168708"/>
                  <a:pt x="142465" y="173748"/>
                  <a:pt x="142465" y="179956"/>
                </a:cubicBezTo>
                <a:cubicBezTo>
                  <a:pt x="142465" y="186163"/>
                  <a:pt x="137425" y="191203"/>
                  <a:pt x="131218" y="191203"/>
                </a:cubicBezTo>
                <a:cubicBezTo>
                  <a:pt x="125010" y="191203"/>
                  <a:pt x="119970" y="186163"/>
                  <a:pt x="119970" y="179956"/>
                </a:cubicBezTo>
                <a:cubicBezTo>
                  <a:pt x="119970" y="173748"/>
                  <a:pt x="125010" y="168708"/>
                  <a:pt x="131218" y="168708"/>
                </a:cubicBezTo>
                <a:close/>
                <a:moveTo>
                  <a:pt x="157461" y="179956"/>
                </a:moveTo>
                <a:cubicBezTo>
                  <a:pt x="157461" y="173748"/>
                  <a:pt x="162501" y="168708"/>
                  <a:pt x="168708" y="168708"/>
                </a:cubicBezTo>
                <a:cubicBezTo>
                  <a:pt x="174916" y="168708"/>
                  <a:pt x="179956" y="173748"/>
                  <a:pt x="179956" y="179956"/>
                </a:cubicBezTo>
                <a:cubicBezTo>
                  <a:pt x="179956" y="186163"/>
                  <a:pt x="174916" y="191203"/>
                  <a:pt x="168708" y="191203"/>
                </a:cubicBezTo>
                <a:cubicBezTo>
                  <a:pt x="162501" y="191203"/>
                  <a:pt x="157461" y="186163"/>
                  <a:pt x="157461" y="179956"/>
                </a:cubicBezTo>
                <a:close/>
              </a:path>
            </a:pathLst>
          </a:custGeom>
          <a:solidFill>
            <a:srgbClr val="1A1D21"/>
          </a:solidFill>
          <a:ln/>
        </p:spPr>
      </p:sp>
      <p:sp>
        <p:nvSpPr>
          <p:cNvPr id="45" name="Text 43"/>
          <p:cNvSpPr/>
          <p:nvPr/>
        </p:nvSpPr>
        <p:spPr>
          <a:xfrm>
            <a:off x="8108380" y="5950536"/>
            <a:ext cx="6262459" cy="335917"/>
          </a:xfrm>
          <a:prstGeom prst="rect">
            <a:avLst/>
          </a:prstGeom>
          <a:noFill/>
          <a:ln/>
        </p:spPr>
        <p:txBody>
          <a:bodyPr wrap="square" lIns="0" tIns="0" rIns="0" bIns="0" rtlCol="0" anchor="ctr"/>
          <a:lstStyle/>
          <a:p>
            <a:pPr>
              <a:lnSpc>
                <a:spcPct val="120000"/>
              </a:lnSpc>
            </a:pPr>
            <a:r>
              <a:rPr lang="en-US" sz="1889" b="1" dirty="0">
                <a:solidFill>
                  <a:srgbClr val="E1E3E6"/>
                </a:solidFill>
                <a:latin typeface="MiSans" pitchFamily="34" charset="0"/>
                <a:ea typeface="MiSans" pitchFamily="34" charset="-122"/>
                <a:cs typeface="MiSans" pitchFamily="34" charset="-120"/>
              </a:rPr>
              <a:t>并行计算</a:t>
            </a:r>
            <a:endParaRPr lang="en-US" sz="1600" dirty="0"/>
          </a:p>
        </p:txBody>
      </p:sp>
      <p:sp>
        <p:nvSpPr>
          <p:cNvPr id="46" name="Text 44"/>
          <p:cNvSpPr/>
          <p:nvPr/>
        </p:nvSpPr>
        <p:spPr>
          <a:xfrm>
            <a:off x="8108380" y="6382429"/>
            <a:ext cx="6238465" cy="287929"/>
          </a:xfrm>
          <a:prstGeom prst="rect">
            <a:avLst/>
          </a:prstGeom>
          <a:noFill/>
          <a:ln/>
        </p:spPr>
        <p:txBody>
          <a:bodyPr wrap="square" lIns="0" tIns="0" rIns="0" bIns="0" rtlCol="0" anchor="ctr"/>
          <a:lstStyle/>
          <a:p>
            <a:pPr>
              <a:lnSpc>
                <a:spcPct val="130000"/>
              </a:lnSpc>
            </a:pPr>
            <a:r>
              <a:rPr lang="en-US" sz="1511" dirty="0">
                <a:solidFill>
                  <a:srgbClr val="788A9C"/>
                </a:solidFill>
                <a:latin typeface="MiSans" pitchFamily="34" charset="0"/>
                <a:ea typeface="MiSans" pitchFamily="34" charset="-122"/>
                <a:cs typeface="MiSans" pitchFamily="34" charset="-120"/>
              </a:rPr>
              <a:t>相似度计算可并行化，利用多核CPU或分布式计算加速。支持水平扩展。</a:t>
            </a:r>
            <a:endParaRPr lang="en-US" sz="1600" dirty="0"/>
          </a:p>
        </p:txBody>
      </p:sp>
      <p:sp>
        <p:nvSpPr>
          <p:cNvPr id="47" name="Shape 45"/>
          <p:cNvSpPr/>
          <p:nvPr/>
        </p:nvSpPr>
        <p:spPr>
          <a:xfrm>
            <a:off x="7028646" y="7102252"/>
            <a:ext cx="47988" cy="1631599"/>
          </a:xfrm>
          <a:custGeom>
            <a:avLst/>
            <a:gdLst/>
            <a:ahLst/>
            <a:cxnLst/>
            <a:rect l="l" t="t" r="r" b="b"/>
            <a:pathLst>
              <a:path w="47988" h="1631599">
                <a:moveTo>
                  <a:pt x="0" y="0"/>
                </a:moveTo>
                <a:lnTo>
                  <a:pt x="47988" y="0"/>
                </a:lnTo>
                <a:lnTo>
                  <a:pt x="47988" y="1631599"/>
                </a:lnTo>
                <a:lnTo>
                  <a:pt x="0" y="1631599"/>
                </a:lnTo>
                <a:lnTo>
                  <a:pt x="0" y="0"/>
                </a:lnTo>
                <a:close/>
              </a:path>
            </a:pathLst>
          </a:custGeom>
          <a:solidFill>
            <a:srgbClr val="4A6D8C"/>
          </a:solidFill>
          <a:ln/>
        </p:spPr>
      </p:sp>
      <p:sp>
        <p:nvSpPr>
          <p:cNvPr id="48" name="Text 46"/>
          <p:cNvSpPr/>
          <p:nvPr/>
        </p:nvSpPr>
        <p:spPr>
          <a:xfrm>
            <a:off x="7340569" y="7294205"/>
            <a:ext cx="8601883" cy="383906"/>
          </a:xfrm>
          <a:prstGeom prst="rect">
            <a:avLst/>
          </a:prstGeom>
          <a:noFill/>
          <a:ln/>
        </p:spPr>
        <p:txBody>
          <a:bodyPr wrap="square" lIns="0" tIns="0" rIns="0" bIns="0" rtlCol="0" anchor="ctr"/>
          <a:lstStyle/>
          <a:p>
            <a:pPr>
              <a:lnSpc>
                <a:spcPct val="110000"/>
              </a:lnSpc>
            </a:pPr>
            <a:r>
              <a:rPr lang="en-US" sz="2267" b="1" dirty="0">
                <a:solidFill>
                  <a:srgbClr val="C8A97E"/>
                </a:solidFill>
                <a:latin typeface="MiSans" pitchFamily="34" charset="0"/>
                <a:ea typeface="MiSans" pitchFamily="34" charset="-122"/>
                <a:cs typeface="MiSans" pitchFamily="34" charset="-120"/>
              </a:rPr>
              <a:t>实际应用价值</a:t>
            </a:r>
            <a:endParaRPr lang="en-US" sz="1600" dirty="0"/>
          </a:p>
        </p:txBody>
      </p:sp>
      <p:sp>
        <p:nvSpPr>
          <p:cNvPr id="49" name="Text 47"/>
          <p:cNvSpPr/>
          <p:nvPr/>
        </p:nvSpPr>
        <p:spPr>
          <a:xfrm>
            <a:off x="7340569" y="7822075"/>
            <a:ext cx="4246955" cy="287929"/>
          </a:xfrm>
          <a:prstGeom prst="rect">
            <a:avLst/>
          </a:prstGeom>
          <a:noFill/>
          <a:ln/>
        </p:spPr>
        <p:txBody>
          <a:bodyPr wrap="square" lIns="0" tIns="0" rIns="0" bIns="0" rtlCol="0" anchor="ctr"/>
          <a:lstStyle/>
          <a:p>
            <a:pPr>
              <a:lnSpc>
                <a:spcPct val="130000"/>
              </a:lnSpc>
            </a:pPr>
            <a:r>
              <a:rPr lang="en-US" sz="1511" dirty="0">
                <a:solidFill>
                  <a:srgbClr val="E1E3E6"/>
                </a:solidFill>
                <a:latin typeface="MiSans" pitchFamily="34" charset="0"/>
                <a:ea typeface="MiSans" pitchFamily="34" charset="-122"/>
                <a:cs typeface="MiSans" pitchFamily="34" charset="-120"/>
              </a:rPr>
              <a:t>• </a:t>
            </a:r>
            <a:r>
              <a:rPr lang="en-US" sz="1511" b="1" dirty="0">
                <a:solidFill>
                  <a:srgbClr val="C8A97E"/>
                </a:solidFill>
                <a:latin typeface="MiSans" pitchFamily="34" charset="0"/>
                <a:ea typeface="MiSans" pitchFamily="34" charset="-122"/>
                <a:cs typeface="MiSans" pitchFamily="34" charset="-120"/>
              </a:rPr>
              <a:t>位置服务</a:t>
            </a:r>
            <a:r>
              <a:rPr lang="en-US" sz="1511" dirty="0">
                <a:solidFill>
                  <a:srgbClr val="E1E3E6"/>
                </a:solidFill>
                <a:latin typeface="MiSans" pitchFamily="34" charset="0"/>
                <a:ea typeface="MiSans" pitchFamily="34" charset="-122"/>
                <a:cs typeface="MiSans" pitchFamily="34" charset="-120"/>
              </a:rPr>
              <a:t>：地点推荐</a:t>
            </a:r>
            <a:endParaRPr lang="en-US" sz="1600" dirty="0"/>
          </a:p>
        </p:txBody>
      </p:sp>
      <p:sp>
        <p:nvSpPr>
          <p:cNvPr id="50" name="Text 48"/>
          <p:cNvSpPr/>
          <p:nvPr/>
        </p:nvSpPr>
        <p:spPr>
          <a:xfrm>
            <a:off x="11640261" y="7822075"/>
            <a:ext cx="4246955" cy="287929"/>
          </a:xfrm>
          <a:prstGeom prst="rect">
            <a:avLst/>
          </a:prstGeom>
          <a:noFill/>
          <a:ln/>
        </p:spPr>
        <p:txBody>
          <a:bodyPr wrap="square" lIns="0" tIns="0" rIns="0" bIns="0" rtlCol="0" anchor="ctr"/>
          <a:lstStyle/>
          <a:p>
            <a:pPr>
              <a:lnSpc>
                <a:spcPct val="130000"/>
              </a:lnSpc>
            </a:pPr>
            <a:r>
              <a:rPr lang="en-US" sz="1511" dirty="0">
                <a:solidFill>
                  <a:srgbClr val="E1E3E6"/>
                </a:solidFill>
                <a:latin typeface="MiSans" pitchFamily="34" charset="0"/>
                <a:ea typeface="MiSans" pitchFamily="34" charset="-122"/>
                <a:cs typeface="MiSans" pitchFamily="34" charset="-120"/>
              </a:rPr>
              <a:t>• </a:t>
            </a:r>
            <a:r>
              <a:rPr lang="en-US" sz="1511" b="1" dirty="0">
                <a:solidFill>
                  <a:srgbClr val="C8A97E"/>
                </a:solidFill>
                <a:latin typeface="MiSans" pitchFamily="34" charset="0"/>
                <a:ea typeface="MiSans" pitchFamily="34" charset="-122"/>
                <a:cs typeface="MiSans" pitchFamily="34" charset="-120"/>
              </a:rPr>
              <a:t>旅游规划</a:t>
            </a:r>
            <a:r>
              <a:rPr lang="en-US" sz="1511" dirty="0">
                <a:solidFill>
                  <a:srgbClr val="E1E3E6"/>
                </a:solidFill>
                <a:latin typeface="MiSans" pitchFamily="34" charset="0"/>
                <a:ea typeface="MiSans" pitchFamily="34" charset="-122"/>
                <a:cs typeface="MiSans" pitchFamily="34" charset="-120"/>
              </a:rPr>
              <a:t>：景点推荐</a:t>
            </a:r>
            <a:endParaRPr lang="en-US" sz="1600" dirty="0"/>
          </a:p>
        </p:txBody>
      </p:sp>
      <p:sp>
        <p:nvSpPr>
          <p:cNvPr id="51" name="Text 49"/>
          <p:cNvSpPr/>
          <p:nvPr/>
        </p:nvSpPr>
        <p:spPr>
          <a:xfrm>
            <a:off x="7340569" y="8253969"/>
            <a:ext cx="4246955" cy="287929"/>
          </a:xfrm>
          <a:prstGeom prst="rect">
            <a:avLst/>
          </a:prstGeom>
          <a:noFill/>
          <a:ln/>
        </p:spPr>
        <p:txBody>
          <a:bodyPr wrap="square" lIns="0" tIns="0" rIns="0" bIns="0" rtlCol="0" anchor="ctr"/>
          <a:lstStyle/>
          <a:p>
            <a:pPr>
              <a:lnSpc>
                <a:spcPct val="130000"/>
              </a:lnSpc>
            </a:pPr>
            <a:r>
              <a:rPr lang="en-US" sz="1511" dirty="0">
                <a:solidFill>
                  <a:srgbClr val="E1E3E6"/>
                </a:solidFill>
                <a:latin typeface="MiSans" pitchFamily="34" charset="0"/>
                <a:ea typeface="MiSans" pitchFamily="34" charset="-122"/>
                <a:cs typeface="MiSans" pitchFamily="34" charset="-120"/>
              </a:rPr>
              <a:t>• </a:t>
            </a:r>
            <a:r>
              <a:rPr lang="en-US" sz="1511" b="1" dirty="0">
                <a:solidFill>
                  <a:srgbClr val="C8A97E"/>
                </a:solidFill>
                <a:latin typeface="MiSans" pitchFamily="34" charset="0"/>
                <a:ea typeface="MiSans" pitchFamily="34" charset="-122"/>
                <a:cs typeface="MiSans" pitchFamily="34" charset="-120"/>
              </a:rPr>
              <a:t>本地推广</a:t>
            </a:r>
            <a:r>
              <a:rPr lang="en-US" sz="1511" dirty="0">
                <a:solidFill>
                  <a:srgbClr val="E1E3E6"/>
                </a:solidFill>
                <a:latin typeface="MiSans" pitchFamily="34" charset="0"/>
                <a:ea typeface="MiSans" pitchFamily="34" charset="-122"/>
                <a:cs typeface="MiSans" pitchFamily="34" charset="-120"/>
              </a:rPr>
              <a:t>：商户推广</a:t>
            </a:r>
            <a:endParaRPr lang="en-US" sz="1600" dirty="0"/>
          </a:p>
        </p:txBody>
      </p:sp>
      <p:sp>
        <p:nvSpPr>
          <p:cNvPr id="52" name="Text 50"/>
          <p:cNvSpPr/>
          <p:nvPr/>
        </p:nvSpPr>
        <p:spPr>
          <a:xfrm>
            <a:off x="11640261" y="8253969"/>
            <a:ext cx="4246955" cy="287929"/>
          </a:xfrm>
          <a:prstGeom prst="rect">
            <a:avLst/>
          </a:prstGeom>
          <a:noFill/>
          <a:ln/>
        </p:spPr>
        <p:txBody>
          <a:bodyPr wrap="square" lIns="0" tIns="0" rIns="0" bIns="0" rtlCol="0" anchor="ctr"/>
          <a:lstStyle/>
          <a:p>
            <a:pPr>
              <a:lnSpc>
                <a:spcPct val="130000"/>
              </a:lnSpc>
            </a:pPr>
            <a:r>
              <a:rPr lang="en-US" sz="1511" dirty="0">
                <a:solidFill>
                  <a:srgbClr val="E1E3E6"/>
                </a:solidFill>
                <a:latin typeface="MiSans" pitchFamily="34" charset="0"/>
                <a:ea typeface="MiSans" pitchFamily="34" charset="-122"/>
                <a:cs typeface="MiSans" pitchFamily="34" charset="-120"/>
              </a:rPr>
              <a:t>• </a:t>
            </a:r>
            <a:r>
              <a:rPr lang="en-US" sz="1511" b="1" dirty="0">
                <a:solidFill>
                  <a:srgbClr val="C8A97E"/>
                </a:solidFill>
                <a:latin typeface="MiSans" pitchFamily="34" charset="0"/>
                <a:ea typeface="MiSans" pitchFamily="34" charset="-122"/>
                <a:cs typeface="MiSans" pitchFamily="34" charset="-120"/>
              </a:rPr>
              <a:t>城市分析</a:t>
            </a:r>
            <a:r>
              <a:rPr lang="en-US" sz="1511" dirty="0">
                <a:solidFill>
                  <a:srgbClr val="E1E3E6"/>
                </a:solidFill>
                <a:latin typeface="MiSans" pitchFamily="34" charset="0"/>
                <a:ea typeface="MiSans" pitchFamily="34" charset="-122"/>
                <a:cs typeface="MiSans" pitchFamily="34" charset="-120"/>
              </a:rPr>
              <a:t>：热点分析</a:t>
            </a: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508000" y="558800"/>
            <a:ext cx="508000" cy="508000"/>
          </a:xfrm>
          <a:custGeom>
            <a:avLst/>
            <a:gdLst/>
            <a:ahLst/>
            <a:cxnLst/>
            <a:rect l="l" t="t" r="r" b="b"/>
            <a:pathLst>
              <a:path w="508000" h="508000">
                <a:moveTo>
                  <a:pt x="50800" y="0"/>
                </a:moveTo>
                <a:lnTo>
                  <a:pt x="457200" y="0"/>
                </a:lnTo>
                <a:cubicBezTo>
                  <a:pt x="485237" y="0"/>
                  <a:pt x="508000" y="22763"/>
                  <a:pt x="508000" y="50800"/>
                </a:cubicBezTo>
                <a:lnTo>
                  <a:pt x="508000" y="457200"/>
                </a:lnTo>
                <a:cubicBezTo>
                  <a:pt x="508000" y="485237"/>
                  <a:pt x="485237" y="508000"/>
                  <a:pt x="457200" y="508000"/>
                </a:cubicBezTo>
                <a:lnTo>
                  <a:pt x="50800" y="508000"/>
                </a:lnTo>
                <a:cubicBezTo>
                  <a:pt x="22763" y="508000"/>
                  <a:pt x="0" y="485237"/>
                  <a:pt x="0" y="457200"/>
                </a:cubicBezTo>
                <a:lnTo>
                  <a:pt x="0" y="50800"/>
                </a:lnTo>
                <a:cubicBezTo>
                  <a:pt x="0" y="22763"/>
                  <a:pt x="22763" y="0"/>
                  <a:pt x="50800" y="0"/>
                </a:cubicBezTo>
                <a:close/>
              </a:path>
            </a:pathLst>
          </a:custGeom>
          <a:solidFill>
            <a:srgbClr val="C8A97E"/>
          </a:solidFill>
          <a:ln/>
        </p:spPr>
      </p:sp>
      <p:sp>
        <p:nvSpPr>
          <p:cNvPr id="3" name="Text 1"/>
          <p:cNvSpPr/>
          <p:nvPr/>
        </p:nvSpPr>
        <p:spPr>
          <a:xfrm>
            <a:off x="606425" y="635000"/>
            <a:ext cx="431800" cy="355600"/>
          </a:xfrm>
          <a:prstGeom prst="rect">
            <a:avLst/>
          </a:prstGeom>
          <a:noFill/>
          <a:ln/>
        </p:spPr>
        <p:txBody>
          <a:bodyPr wrap="square" lIns="0" tIns="0" rIns="0" bIns="0" rtlCol="0" anchor="ctr"/>
          <a:lstStyle/>
          <a:p>
            <a:pPr>
              <a:lnSpc>
                <a:spcPct val="120000"/>
              </a:lnSpc>
            </a:pPr>
            <a:r>
              <a:rPr lang="en-US" sz="2000" b="1" dirty="0">
                <a:solidFill>
                  <a:srgbClr val="1A1D21"/>
                </a:solidFill>
                <a:latin typeface="MiSans" pitchFamily="34" charset="0"/>
                <a:ea typeface="MiSans" pitchFamily="34" charset="-122"/>
                <a:cs typeface="MiSans" pitchFamily="34" charset="-120"/>
              </a:rPr>
              <a:t>05</a:t>
            </a:r>
            <a:endParaRPr lang="en-US" sz="1600" dirty="0"/>
          </a:p>
        </p:txBody>
      </p:sp>
      <p:sp>
        <p:nvSpPr>
          <p:cNvPr id="4" name="Text 2"/>
          <p:cNvSpPr/>
          <p:nvPr/>
        </p:nvSpPr>
        <p:spPr>
          <a:xfrm>
            <a:off x="1219200" y="508000"/>
            <a:ext cx="5791200" cy="609600"/>
          </a:xfrm>
          <a:prstGeom prst="rect">
            <a:avLst/>
          </a:prstGeom>
          <a:noFill/>
          <a:ln/>
        </p:spPr>
        <p:txBody>
          <a:bodyPr wrap="square" lIns="0" tIns="0" rIns="0" bIns="0" rtlCol="0" anchor="ctr"/>
          <a:lstStyle/>
          <a:p>
            <a:pPr>
              <a:lnSpc>
                <a:spcPct val="80000"/>
              </a:lnSpc>
            </a:pPr>
            <a:r>
              <a:rPr lang="en-US" sz="4800" b="1" dirty="0">
                <a:solidFill>
                  <a:srgbClr val="E1E3E6"/>
                </a:solidFill>
                <a:latin typeface="MiSans" pitchFamily="34" charset="0"/>
                <a:ea typeface="MiSans" pitchFamily="34" charset="-122"/>
                <a:cs typeface="MiSans" pitchFamily="34" charset="-120"/>
              </a:rPr>
              <a:t>主要发现与数据洞察</a:t>
            </a:r>
            <a:endParaRPr lang="en-US" sz="1600" dirty="0"/>
          </a:p>
        </p:txBody>
      </p:sp>
      <p:sp>
        <p:nvSpPr>
          <p:cNvPr id="5" name="Text 3"/>
          <p:cNvSpPr/>
          <p:nvPr/>
        </p:nvSpPr>
        <p:spPr>
          <a:xfrm>
            <a:off x="508000" y="1270000"/>
            <a:ext cx="15367000" cy="355600"/>
          </a:xfrm>
          <a:prstGeom prst="rect">
            <a:avLst/>
          </a:prstGeom>
          <a:noFill/>
          <a:ln/>
        </p:spPr>
        <p:txBody>
          <a:bodyPr wrap="square" lIns="0" tIns="0" rIns="0" bIns="0" rtlCol="0" anchor="ctr"/>
          <a:lstStyle/>
          <a:p>
            <a:pPr>
              <a:lnSpc>
                <a:spcPct val="120000"/>
              </a:lnSpc>
            </a:pPr>
            <a:r>
              <a:rPr lang="en-US" sz="2000" dirty="0">
                <a:solidFill>
                  <a:srgbClr val="C8A97E"/>
                </a:solidFill>
                <a:latin typeface="MiSans" pitchFamily="34" charset="0"/>
                <a:ea typeface="MiSans" pitchFamily="34" charset="-122"/>
                <a:cs typeface="MiSans" pitchFamily="34" charset="-120"/>
              </a:rPr>
              <a:t>基于大规模真实数据的用户行为模式分析</a:t>
            </a:r>
            <a:endParaRPr lang="en-US" sz="1600" dirty="0"/>
          </a:p>
        </p:txBody>
      </p:sp>
      <p:sp>
        <p:nvSpPr>
          <p:cNvPr id="6" name="Shape 4"/>
          <p:cNvSpPr/>
          <p:nvPr/>
        </p:nvSpPr>
        <p:spPr>
          <a:xfrm>
            <a:off x="530225" y="1778000"/>
            <a:ext cx="50800" cy="3454400"/>
          </a:xfrm>
          <a:custGeom>
            <a:avLst/>
            <a:gdLst/>
            <a:ahLst/>
            <a:cxnLst/>
            <a:rect l="l" t="t" r="r" b="b"/>
            <a:pathLst>
              <a:path w="50800" h="3454400">
                <a:moveTo>
                  <a:pt x="0" y="0"/>
                </a:moveTo>
                <a:lnTo>
                  <a:pt x="50800" y="0"/>
                </a:lnTo>
                <a:lnTo>
                  <a:pt x="50800" y="3454400"/>
                </a:lnTo>
                <a:lnTo>
                  <a:pt x="0" y="3454400"/>
                </a:lnTo>
                <a:lnTo>
                  <a:pt x="0" y="0"/>
                </a:lnTo>
                <a:close/>
              </a:path>
            </a:pathLst>
          </a:custGeom>
          <a:solidFill>
            <a:srgbClr val="4A6D8C"/>
          </a:solidFill>
          <a:ln/>
        </p:spPr>
      </p:sp>
      <p:sp>
        <p:nvSpPr>
          <p:cNvPr id="7" name="Shape 5"/>
          <p:cNvSpPr/>
          <p:nvPr/>
        </p:nvSpPr>
        <p:spPr>
          <a:xfrm>
            <a:off x="860425" y="1981200"/>
            <a:ext cx="711200" cy="711200"/>
          </a:xfrm>
          <a:custGeom>
            <a:avLst/>
            <a:gdLst/>
            <a:ahLst/>
            <a:cxnLst/>
            <a:rect l="l" t="t" r="r" b="b"/>
            <a:pathLst>
              <a:path w="711200" h="711200">
                <a:moveTo>
                  <a:pt x="355600" y="0"/>
                </a:moveTo>
                <a:lnTo>
                  <a:pt x="355600" y="0"/>
                </a:lnTo>
                <a:cubicBezTo>
                  <a:pt x="551861" y="0"/>
                  <a:pt x="711200" y="159339"/>
                  <a:pt x="711200" y="355600"/>
                </a:cubicBezTo>
                <a:lnTo>
                  <a:pt x="711200" y="355600"/>
                </a:lnTo>
                <a:cubicBezTo>
                  <a:pt x="711200" y="551861"/>
                  <a:pt x="551861" y="711200"/>
                  <a:pt x="355600" y="711200"/>
                </a:cubicBezTo>
                <a:lnTo>
                  <a:pt x="355600" y="711200"/>
                </a:lnTo>
                <a:cubicBezTo>
                  <a:pt x="159339" y="711200"/>
                  <a:pt x="0" y="551861"/>
                  <a:pt x="0" y="355600"/>
                </a:cubicBezTo>
                <a:lnTo>
                  <a:pt x="0" y="355600"/>
                </a:lnTo>
                <a:cubicBezTo>
                  <a:pt x="0" y="159339"/>
                  <a:pt x="159339" y="0"/>
                  <a:pt x="355600" y="0"/>
                </a:cubicBezTo>
                <a:close/>
              </a:path>
            </a:pathLst>
          </a:custGeom>
          <a:solidFill>
            <a:srgbClr val="4A6D8C"/>
          </a:solidFill>
          <a:ln/>
        </p:spPr>
      </p:sp>
      <p:sp>
        <p:nvSpPr>
          <p:cNvPr id="8" name="Shape 6"/>
          <p:cNvSpPr/>
          <p:nvPr/>
        </p:nvSpPr>
        <p:spPr>
          <a:xfrm>
            <a:off x="1063625" y="2184400"/>
            <a:ext cx="304800" cy="304800"/>
          </a:xfrm>
          <a:custGeom>
            <a:avLst/>
            <a:gdLst/>
            <a:ahLst/>
            <a:cxnLst/>
            <a:rect l="l" t="t" r="r" b="b"/>
            <a:pathLst>
              <a:path w="304800" h="304800">
                <a:moveTo>
                  <a:pt x="152400" y="0"/>
                </a:moveTo>
                <a:cubicBezTo>
                  <a:pt x="236512" y="0"/>
                  <a:pt x="304800" y="68288"/>
                  <a:pt x="304800" y="152400"/>
                </a:cubicBezTo>
                <a:cubicBezTo>
                  <a:pt x="304800" y="236512"/>
                  <a:pt x="236512" y="304800"/>
                  <a:pt x="152400" y="304800"/>
                </a:cubicBezTo>
                <a:cubicBezTo>
                  <a:pt x="68288" y="304800"/>
                  <a:pt x="0" y="236512"/>
                  <a:pt x="0" y="152400"/>
                </a:cubicBezTo>
                <a:cubicBezTo>
                  <a:pt x="0" y="68288"/>
                  <a:pt x="68288" y="0"/>
                  <a:pt x="152400" y="0"/>
                </a:cubicBezTo>
                <a:close/>
                <a:moveTo>
                  <a:pt x="138113" y="71438"/>
                </a:moveTo>
                <a:lnTo>
                  <a:pt x="138113" y="152400"/>
                </a:lnTo>
                <a:cubicBezTo>
                  <a:pt x="138113" y="157163"/>
                  <a:pt x="140494" y="161627"/>
                  <a:pt x="144482" y="164306"/>
                </a:cubicBezTo>
                <a:lnTo>
                  <a:pt x="201632" y="202406"/>
                </a:lnTo>
                <a:cubicBezTo>
                  <a:pt x="208181" y="206812"/>
                  <a:pt x="217051" y="205026"/>
                  <a:pt x="221456" y="198418"/>
                </a:cubicBezTo>
                <a:cubicBezTo>
                  <a:pt x="225862" y="191810"/>
                  <a:pt x="224076" y="182999"/>
                  <a:pt x="217468" y="178594"/>
                </a:cubicBezTo>
                <a:lnTo>
                  <a:pt x="166688" y="144780"/>
                </a:lnTo>
                <a:lnTo>
                  <a:pt x="166688" y="71438"/>
                </a:lnTo>
                <a:cubicBezTo>
                  <a:pt x="166688" y="63520"/>
                  <a:pt x="160318" y="57150"/>
                  <a:pt x="152400" y="57150"/>
                </a:cubicBezTo>
                <a:cubicBezTo>
                  <a:pt x="144482" y="57150"/>
                  <a:pt x="138113" y="63520"/>
                  <a:pt x="138113" y="71438"/>
                </a:cubicBezTo>
                <a:close/>
              </a:path>
            </a:pathLst>
          </a:custGeom>
          <a:solidFill>
            <a:srgbClr val="E1E3E6"/>
          </a:solidFill>
          <a:ln/>
        </p:spPr>
      </p:sp>
      <p:sp>
        <p:nvSpPr>
          <p:cNvPr id="9" name="Text 7"/>
          <p:cNvSpPr/>
          <p:nvPr/>
        </p:nvSpPr>
        <p:spPr>
          <a:xfrm>
            <a:off x="1774825" y="2108200"/>
            <a:ext cx="2476500" cy="457200"/>
          </a:xfrm>
          <a:prstGeom prst="rect">
            <a:avLst/>
          </a:prstGeom>
          <a:noFill/>
          <a:ln/>
        </p:spPr>
        <p:txBody>
          <a:bodyPr wrap="square" lIns="0" tIns="0" rIns="0" bIns="0" rtlCol="0" anchor="ctr"/>
          <a:lstStyle/>
          <a:p>
            <a:pPr>
              <a:lnSpc>
                <a:spcPct val="100000"/>
              </a:lnSpc>
            </a:pPr>
            <a:r>
              <a:rPr lang="en-US" sz="3000" b="1" dirty="0">
                <a:solidFill>
                  <a:srgbClr val="E1E3E6"/>
                </a:solidFill>
                <a:latin typeface="MiSans" pitchFamily="34" charset="0"/>
                <a:ea typeface="MiSans" pitchFamily="34" charset="-122"/>
                <a:cs typeface="MiSans" pitchFamily="34" charset="-120"/>
              </a:rPr>
              <a:t>时间模式洞察</a:t>
            </a:r>
            <a:endParaRPr lang="en-US" sz="1600" dirty="0"/>
          </a:p>
        </p:txBody>
      </p:sp>
      <p:sp>
        <p:nvSpPr>
          <p:cNvPr id="10" name="Text 8"/>
          <p:cNvSpPr/>
          <p:nvPr/>
        </p:nvSpPr>
        <p:spPr>
          <a:xfrm>
            <a:off x="860425" y="2912529"/>
            <a:ext cx="15240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签到高峰时段：</a:t>
            </a:r>
            <a:endParaRPr lang="en-US" sz="1600" dirty="0"/>
          </a:p>
        </p:txBody>
      </p:sp>
      <p:sp>
        <p:nvSpPr>
          <p:cNvPr id="11" name="Text 9"/>
          <p:cNvSpPr/>
          <p:nvPr/>
        </p:nvSpPr>
        <p:spPr>
          <a:xfrm>
            <a:off x="860425" y="32512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午餐（12点）和晚餐（18-20点）时间呈现明显高峰，反映用户规律的就餐习惯</a:t>
            </a:r>
            <a:endParaRPr lang="en-US" sz="1600" dirty="0"/>
          </a:p>
        </p:txBody>
      </p:sp>
      <p:sp>
        <p:nvSpPr>
          <p:cNvPr id="12" name="Text 10"/>
          <p:cNvSpPr/>
          <p:nvPr/>
        </p:nvSpPr>
        <p:spPr>
          <a:xfrm>
            <a:off x="860425" y="3674529"/>
            <a:ext cx="1518311"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工作日vs周末：</a:t>
            </a:r>
            <a:endParaRPr lang="en-US" sz="1600" dirty="0"/>
          </a:p>
        </p:txBody>
      </p:sp>
      <p:sp>
        <p:nvSpPr>
          <p:cNvPr id="13" name="Text 11"/>
          <p:cNvSpPr/>
          <p:nvPr/>
        </p:nvSpPr>
        <p:spPr>
          <a:xfrm>
            <a:off x="860425" y="40132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工作日签到次数明显多于周末，用户活动更具规律性</a:t>
            </a:r>
            <a:endParaRPr lang="en-US" sz="1600" dirty="0"/>
          </a:p>
        </p:txBody>
      </p:sp>
      <p:sp>
        <p:nvSpPr>
          <p:cNvPr id="14" name="Text 12"/>
          <p:cNvSpPr/>
          <p:nvPr/>
        </p:nvSpPr>
        <p:spPr>
          <a:xfrm>
            <a:off x="860425" y="4436529"/>
            <a:ext cx="15240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类别时间偏好：</a:t>
            </a:r>
            <a:endParaRPr lang="en-US" sz="1600" dirty="0"/>
          </a:p>
        </p:txBody>
      </p:sp>
      <p:sp>
        <p:nvSpPr>
          <p:cNvPr id="15" name="Text 13"/>
          <p:cNvSpPr/>
          <p:nvPr/>
        </p:nvSpPr>
        <p:spPr>
          <a:xfrm>
            <a:off x="860425" y="47752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不同类别地点有明显的时间偏好模式，为时间模式推荐提供依据</a:t>
            </a:r>
            <a:endParaRPr lang="en-US" sz="1600" dirty="0"/>
          </a:p>
        </p:txBody>
      </p:sp>
      <p:sp>
        <p:nvSpPr>
          <p:cNvPr id="16" name="Shape 14"/>
          <p:cNvSpPr/>
          <p:nvPr/>
        </p:nvSpPr>
        <p:spPr>
          <a:xfrm>
            <a:off x="530225" y="5537200"/>
            <a:ext cx="50800" cy="3454400"/>
          </a:xfrm>
          <a:custGeom>
            <a:avLst/>
            <a:gdLst/>
            <a:ahLst/>
            <a:cxnLst/>
            <a:rect l="l" t="t" r="r" b="b"/>
            <a:pathLst>
              <a:path w="50800" h="3454400">
                <a:moveTo>
                  <a:pt x="0" y="0"/>
                </a:moveTo>
                <a:lnTo>
                  <a:pt x="50800" y="0"/>
                </a:lnTo>
                <a:lnTo>
                  <a:pt x="50800" y="3454400"/>
                </a:lnTo>
                <a:lnTo>
                  <a:pt x="0" y="3454400"/>
                </a:lnTo>
                <a:lnTo>
                  <a:pt x="0" y="0"/>
                </a:lnTo>
                <a:close/>
              </a:path>
            </a:pathLst>
          </a:custGeom>
          <a:solidFill>
            <a:srgbClr val="C8A97E"/>
          </a:solidFill>
          <a:ln/>
        </p:spPr>
      </p:sp>
      <p:sp>
        <p:nvSpPr>
          <p:cNvPr id="17" name="Shape 15"/>
          <p:cNvSpPr/>
          <p:nvPr/>
        </p:nvSpPr>
        <p:spPr>
          <a:xfrm>
            <a:off x="860425" y="5740400"/>
            <a:ext cx="711200" cy="711200"/>
          </a:xfrm>
          <a:custGeom>
            <a:avLst/>
            <a:gdLst/>
            <a:ahLst/>
            <a:cxnLst/>
            <a:rect l="l" t="t" r="r" b="b"/>
            <a:pathLst>
              <a:path w="711200" h="711200">
                <a:moveTo>
                  <a:pt x="355600" y="0"/>
                </a:moveTo>
                <a:lnTo>
                  <a:pt x="355600" y="0"/>
                </a:lnTo>
                <a:cubicBezTo>
                  <a:pt x="551861" y="0"/>
                  <a:pt x="711200" y="159339"/>
                  <a:pt x="711200" y="355600"/>
                </a:cubicBezTo>
                <a:lnTo>
                  <a:pt x="711200" y="355600"/>
                </a:lnTo>
                <a:cubicBezTo>
                  <a:pt x="711200" y="551861"/>
                  <a:pt x="551861" y="711200"/>
                  <a:pt x="355600" y="711200"/>
                </a:cubicBezTo>
                <a:lnTo>
                  <a:pt x="355600" y="711200"/>
                </a:lnTo>
                <a:cubicBezTo>
                  <a:pt x="159339" y="711200"/>
                  <a:pt x="0" y="551861"/>
                  <a:pt x="0" y="355600"/>
                </a:cubicBezTo>
                <a:lnTo>
                  <a:pt x="0" y="355600"/>
                </a:lnTo>
                <a:cubicBezTo>
                  <a:pt x="0" y="159339"/>
                  <a:pt x="159339" y="0"/>
                  <a:pt x="355600" y="0"/>
                </a:cubicBezTo>
                <a:close/>
              </a:path>
            </a:pathLst>
          </a:custGeom>
          <a:solidFill>
            <a:srgbClr val="C8A97E"/>
          </a:solidFill>
          <a:ln/>
        </p:spPr>
      </p:sp>
      <p:sp>
        <p:nvSpPr>
          <p:cNvPr id="18" name="Shape 16"/>
          <p:cNvSpPr/>
          <p:nvPr/>
        </p:nvSpPr>
        <p:spPr>
          <a:xfrm>
            <a:off x="1025525" y="5943600"/>
            <a:ext cx="381000" cy="304800"/>
          </a:xfrm>
          <a:custGeom>
            <a:avLst/>
            <a:gdLst/>
            <a:ahLst/>
            <a:cxnLst/>
            <a:rect l="l" t="t" r="r" b="b"/>
            <a:pathLst>
              <a:path w="381000" h="304800">
                <a:moveTo>
                  <a:pt x="342900" y="28575"/>
                </a:moveTo>
                <a:cubicBezTo>
                  <a:pt x="342900" y="21967"/>
                  <a:pt x="339507" y="15835"/>
                  <a:pt x="333851" y="12383"/>
                </a:cubicBezTo>
                <a:cubicBezTo>
                  <a:pt x="328196" y="8930"/>
                  <a:pt x="321231" y="8573"/>
                  <a:pt x="315337" y="11549"/>
                </a:cubicBezTo>
                <a:lnTo>
                  <a:pt x="246162" y="46137"/>
                </a:lnTo>
                <a:lnTo>
                  <a:pt x="139363" y="10478"/>
                </a:lnTo>
                <a:cubicBezTo>
                  <a:pt x="134541" y="8870"/>
                  <a:pt x="129361" y="9227"/>
                  <a:pt x="124837" y="11490"/>
                </a:cubicBezTo>
                <a:lnTo>
                  <a:pt x="48637" y="49590"/>
                </a:lnTo>
                <a:cubicBezTo>
                  <a:pt x="42148" y="52864"/>
                  <a:pt x="38100" y="59472"/>
                  <a:pt x="38100" y="66675"/>
                </a:cubicBezTo>
                <a:lnTo>
                  <a:pt x="38100" y="276225"/>
                </a:lnTo>
                <a:cubicBezTo>
                  <a:pt x="38100" y="282833"/>
                  <a:pt x="41493" y="288965"/>
                  <a:pt x="47149" y="292418"/>
                </a:cubicBezTo>
                <a:cubicBezTo>
                  <a:pt x="52804" y="295870"/>
                  <a:pt x="59769" y="296227"/>
                  <a:pt x="65663" y="293251"/>
                </a:cubicBezTo>
                <a:lnTo>
                  <a:pt x="134779" y="258663"/>
                </a:lnTo>
                <a:lnTo>
                  <a:pt x="237946" y="293072"/>
                </a:lnTo>
                <a:cubicBezTo>
                  <a:pt x="235387" y="289262"/>
                  <a:pt x="232886" y="285274"/>
                  <a:pt x="230445" y="281226"/>
                </a:cubicBezTo>
                <a:cubicBezTo>
                  <a:pt x="223897" y="270331"/>
                  <a:pt x="217408" y="257830"/>
                  <a:pt x="212586" y="244435"/>
                </a:cubicBezTo>
                <a:lnTo>
                  <a:pt x="152340" y="224373"/>
                </a:lnTo>
                <a:lnTo>
                  <a:pt x="152340" y="55007"/>
                </a:lnTo>
                <a:lnTo>
                  <a:pt x="228540" y="80427"/>
                </a:lnTo>
                <a:lnTo>
                  <a:pt x="228540" y="139541"/>
                </a:lnTo>
                <a:cubicBezTo>
                  <a:pt x="246995" y="118229"/>
                  <a:pt x="274380" y="104775"/>
                  <a:pt x="304740" y="104775"/>
                </a:cubicBezTo>
                <a:cubicBezTo>
                  <a:pt x="318195" y="104775"/>
                  <a:pt x="331053" y="107394"/>
                  <a:pt x="342840" y="112216"/>
                </a:cubicBezTo>
                <a:lnTo>
                  <a:pt x="342900" y="28575"/>
                </a:lnTo>
                <a:close/>
                <a:moveTo>
                  <a:pt x="304800" y="133350"/>
                </a:moveTo>
                <a:cubicBezTo>
                  <a:pt x="265331" y="133350"/>
                  <a:pt x="233363" y="164783"/>
                  <a:pt x="233363" y="203537"/>
                </a:cubicBezTo>
                <a:cubicBezTo>
                  <a:pt x="233363" y="244554"/>
                  <a:pt x="271522" y="293072"/>
                  <a:pt x="292060" y="316230"/>
                </a:cubicBezTo>
                <a:cubicBezTo>
                  <a:pt x="298966" y="323969"/>
                  <a:pt x="310694" y="323969"/>
                  <a:pt x="317599" y="316230"/>
                </a:cubicBezTo>
                <a:cubicBezTo>
                  <a:pt x="338138" y="293072"/>
                  <a:pt x="376297" y="244554"/>
                  <a:pt x="376297" y="203537"/>
                </a:cubicBezTo>
                <a:cubicBezTo>
                  <a:pt x="376297" y="164783"/>
                  <a:pt x="344329" y="133350"/>
                  <a:pt x="304860" y="133350"/>
                </a:cubicBezTo>
                <a:close/>
                <a:moveTo>
                  <a:pt x="280987" y="204787"/>
                </a:moveTo>
                <a:cubicBezTo>
                  <a:pt x="280987" y="191645"/>
                  <a:pt x="291658" y="180975"/>
                  <a:pt x="304800" y="180975"/>
                </a:cubicBezTo>
                <a:cubicBezTo>
                  <a:pt x="317942" y="180975"/>
                  <a:pt x="328613" y="191645"/>
                  <a:pt x="328613" y="204787"/>
                </a:cubicBezTo>
                <a:cubicBezTo>
                  <a:pt x="328613" y="217930"/>
                  <a:pt x="317942" y="228600"/>
                  <a:pt x="304800" y="228600"/>
                </a:cubicBezTo>
                <a:cubicBezTo>
                  <a:pt x="291658" y="228600"/>
                  <a:pt x="280987" y="217930"/>
                  <a:pt x="280987" y="204787"/>
                </a:cubicBezTo>
                <a:close/>
              </a:path>
            </a:pathLst>
          </a:custGeom>
          <a:solidFill>
            <a:srgbClr val="1A1D21"/>
          </a:solidFill>
          <a:ln/>
        </p:spPr>
      </p:sp>
      <p:sp>
        <p:nvSpPr>
          <p:cNvPr id="19" name="Text 17"/>
          <p:cNvSpPr/>
          <p:nvPr/>
        </p:nvSpPr>
        <p:spPr>
          <a:xfrm>
            <a:off x="1774825" y="5867400"/>
            <a:ext cx="2476500" cy="457200"/>
          </a:xfrm>
          <a:prstGeom prst="rect">
            <a:avLst/>
          </a:prstGeom>
          <a:noFill/>
          <a:ln/>
        </p:spPr>
        <p:txBody>
          <a:bodyPr wrap="square" lIns="0" tIns="0" rIns="0" bIns="0" rtlCol="0" anchor="ctr"/>
          <a:lstStyle/>
          <a:p>
            <a:pPr>
              <a:lnSpc>
                <a:spcPct val="100000"/>
              </a:lnSpc>
            </a:pPr>
            <a:r>
              <a:rPr lang="en-US" sz="3000" b="1" dirty="0">
                <a:solidFill>
                  <a:srgbClr val="E1E3E6"/>
                </a:solidFill>
                <a:latin typeface="MiSans" pitchFamily="34" charset="0"/>
                <a:ea typeface="MiSans" pitchFamily="34" charset="-122"/>
                <a:cs typeface="MiSans" pitchFamily="34" charset="-120"/>
              </a:rPr>
              <a:t>空间分布洞察</a:t>
            </a:r>
            <a:endParaRPr lang="en-US" sz="1600" dirty="0"/>
          </a:p>
        </p:txBody>
      </p:sp>
      <p:sp>
        <p:nvSpPr>
          <p:cNvPr id="20" name="Text 18"/>
          <p:cNvSpPr/>
          <p:nvPr/>
        </p:nvSpPr>
        <p:spPr>
          <a:xfrm>
            <a:off x="860425" y="6671742"/>
            <a:ext cx="15240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活动范围集中：</a:t>
            </a:r>
            <a:endParaRPr lang="en-US" sz="1600" dirty="0"/>
          </a:p>
        </p:txBody>
      </p:sp>
      <p:sp>
        <p:nvSpPr>
          <p:cNvPr id="21" name="Text 19"/>
          <p:cNvSpPr/>
          <p:nvPr/>
        </p:nvSpPr>
        <p:spPr>
          <a:xfrm>
            <a:off x="860425" y="70104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大多数用户在5公里半径内活动，地理约束明显</a:t>
            </a:r>
            <a:endParaRPr lang="en-US" sz="1600" dirty="0"/>
          </a:p>
        </p:txBody>
      </p:sp>
      <p:sp>
        <p:nvSpPr>
          <p:cNvPr id="22" name="Text 20"/>
          <p:cNvSpPr/>
          <p:nvPr/>
        </p:nvSpPr>
        <p:spPr>
          <a:xfrm>
            <a:off x="860425" y="7433742"/>
            <a:ext cx="11176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聚类分布：</a:t>
            </a:r>
            <a:endParaRPr lang="en-US" sz="1600" dirty="0"/>
          </a:p>
        </p:txBody>
      </p:sp>
      <p:sp>
        <p:nvSpPr>
          <p:cNvPr id="23" name="Text 21"/>
          <p:cNvSpPr/>
          <p:nvPr/>
        </p:nvSpPr>
        <p:spPr>
          <a:xfrm>
            <a:off x="860425" y="77724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热门地点呈现聚类分布，与商业中心和交通枢纽高度重合</a:t>
            </a:r>
            <a:endParaRPr lang="en-US" sz="1600" dirty="0"/>
          </a:p>
        </p:txBody>
      </p:sp>
      <p:sp>
        <p:nvSpPr>
          <p:cNvPr id="24" name="Text 22"/>
          <p:cNvSpPr/>
          <p:nvPr/>
        </p:nvSpPr>
        <p:spPr>
          <a:xfrm>
            <a:off x="860425" y="8195742"/>
            <a:ext cx="11176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地理偏好：</a:t>
            </a:r>
            <a:endParaRPr lang="en-US" sz="1600" dirty="0"/>
          </a:p>
        </p:txBody>
      </p:sp>
      <p:sp>
        <p:nvSpPr>
          <p:cNvPr id="25" name="Text 23"/>
          <p:cNvSpPr/>
          <p:nvPr/>
        </p:nvSpPr>
        <p:spPr>
          <a:xfrm>
            <a:off x="860425" y="85344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用户活动范围相对集中，形成明显的地理偏好模式</a:t>
            </a:r>
            <a:endParaRPr lang="en-US" sz="1600" dirty="0"/>
          </a:p>
        </p:txBody>
      </p:sp>
      <p:sp>
        <p:nvSpPr>
          <p:cNvPr id="26" name="Shape 24"/>
          <p:cNvSpPr/>
          <p:nvPr/>
        </p:nvSpPr>
        <p:spPr>
          <a:xfrm>
            <a:off x="8302625" y="1778000"/>
            <a:ext cx="50800" cy="3454400"/>
          </a:xfrm>
          <a:custGeom>
            <a:avLst/>
            <a:gdLst/>
            <a:ahLst/>
            <a:cxnLst/>
            <a:rect l="l" t="t" r="r" b="b"/>
            <a:pathLst>
              <a:path w="50800" h="3454400">
                <a:moveTo>
                  <a:pt x="0" y="0"/>
                </a:moveTo>
                <a:lnTo>
                  <a:pt x="50800" y="0"/>
                </a:lnTo>
                <a:lnTo>
                  <a:pt x="50800" y="3454400"/>
                </a:lnTo>
                <a:lnTo>
                  <a:pt x="0" y="3454400"/>
                </a:lnTo>
                <a:lnTo>
                  <a:pt x="0" y="0"/>
                </a:lnTo>
                <a:close/>
              </a:path>
            </a:pathLst>
          </a:custGeom>
          <a:solidFill>
            <a:srgbClr val="4A6D8C"/>
          </a:solidFill>
          <a:ln/>
        </p:spPr>
      </p:sp>
      <p:sp>
        <p:nvSpPr>
          <p:cNvPr id="27" name="Shape 25"/>
          <p:cNvSpPr/>
          <p:nvPr/>
        </p:nvSpPr>
        <p:spPr>
          <a:xfrm>
            <a:off x="8632825" y="1981200"/>
            <a:ext cx="711200" cy="711200"/>
          </a:xfrm>
          <a:custGeom>
            <a:avLst/>
            <a:gdLst/>
            <a:ahLst/>
            <a:cxnLst/>
            <a:rect l="l" t="t" r="r" b="b"/>
            <a:pathLst>
              <a:path w="711200" h="711200">
                <a:moveTo>
                  <a:pt x="355600" y="0"/>
                </a:moveTo>
                <a:lnTo>
                  <a:pt x="355600" y="0"/>
                </a:lnTo>
                <a:cubicBezTo>
                  <a:pt x="551861" y="0"/>
                  <a:pt x="711200" y="159339"/>
                  <a:pt x="711200" y="355600"/>
                </a:cubicBezTo>
                <a:lnTo>
                  <a:pt x="711200" y="355600"/>
                </a:lnTo>
                <a:cubicBezTo>
                  <a:pt x="711200" y="551861"/>
                  <a:pt x="551861" y="711200"/>
                  <a:pt x="355600" y="711200"/>
                </a:cubicBezTo>
                <a:lnTo>
                  <a:pt x="355600" y="711200"/>
                </a:lnTo>
                <a:cubicBezTo>
                  <a:pt x="159339" y="711200"/>
                  <a:pt x="0" y="551861"/>
                  <a:pt x="0" y="355600"/>
                </a:cubicBezTo>
                <a:lnTo>
                  <a:pt x="0" y="355600"/>
                </a:lnTo>
                <a:cubicBezTo>
                  <a:pt x="0" y="159339"/>
                  <a:pt x="159339" y="0"/>
                  <a:pt x="355600" y="0"/>
                </a:cubicBezTo>
                <a:close/>
              </a:path>
            </a:pathLst>
          </a:custGeom>
          <a:solidFill>
            <a:srgbClr val="4A6D8C"/>
          </a:solidFill>
          <a:ln/>
        </p:spPr>
      </p:sp>
      <p:sp>
        <p:nvSpPr>
          <p:cNvPr id="28" name="Shape 26"/>
          <p:cNvSpPr/>
          <p:nvPr/>
        </p:nvSpPr>
        <p:spPr>
          <a:xfrm>
            <a:off x="8797925" y="2184400"/>
            <a:ext cx="381000" cy="304800"/>
          </a:xfrm>
          <a:custGeom>
            <a:avLst/>
            <a:gdLst/>
            <a:ahLst/>
            <a:cxnLst/>
            <a:rect l="l" t="t" r="r" b="b"/>
            <a:pathLst>
              <a:path w="381000" h="304800">
                <a:moveTo>
                  <a:pt x="190500" y="9525"/>
                </a:moveTo>
                <a:cubicBezTo>
                  <a:pt x="224670" y="9525"/>
                  <a:pt x="252413" y="37267"/>
                  <a:pt x="252413" y="71438"/>
                </a:cubicBezTo>
                <a:cubicBezTo>
                  <a:pt x="252413" y="105608"/>
                  <a:pt x="224670" y="133350"/>
                  <a:pt x="190500" y="133350"/>
                </a:cubicBezTo>
                <a:cubicBezTo>
                  <a:pt x="156330" y="133350"/>
                  <a:pt x="128588" y="105608"/>
                  <a:pt x="128588" y="71438"/>
                </a:cubicBezTo>
                <a:cubicBezTo>
                  <a:pt x="128588" y="37267"/>
                  <a:pt x="156330" y="9525"/>
                  <a:pt x="190500" y="9525"/>
                </a:cubicBezTo>
                <a:close/>
                <a:moveTo>
                  <a:pt x="57150" y="52388"/>
                </a:moveTo>
                <a:cubicBezTo>
                  <a:pt x="80806" y="52388"/>
                  <a:pt x="100013" y="71594"/>
                  <a:pt x="100013" y="95250"/>
                </a:cubicBezTo>
                <a:cubicBezTo>
                  <a:pt x="100013" y="118906"/>
                  <a:pt x="80806" y="138113"/>
                  <a:pt x="57150" y="138113"/>
                </a:cubicBezTo>
                <a:cubicBezTo>
                  <a:pt x="33494" y="138113"/>
                  <a:pt x="14288" y="118906"/>
                  <a:pt x="14288" y="95250"/>
                </a:cubicBezTo>
                <a:cubicBezTo>
                  <a:pt x="14288" y="71594"/>
                  <a:pt x="33494" y="52388"/>
                  <a:pt x="57150" y="52388"/>
                </a:cubicBezTo>
                <a:close/>
                <a:moveTo>
                  <a:pt x="0" y="247650"/>
                </a:moveTo>
                <a:cubicBezTo>
                  <a:pt x="0" y="205561"/>
                  <a:pt x="34111" y="171450"/>
                  <a:pt x="76200" y="171450"/>
                </a:cubicBezTo>
                <a:cubicBezTo>
                  <a:pt x="83820" y="171450"/>
                  <a:pt x="91202" y="172581"/>
                  <a:pt x="98167" y="174665"/>
                </a:cubicBezTo>
                <a:cubicBezTo>
                  <a:pt x="78581" y="196572"/>
                  <a:pt x="66675" y="225504"/>
                  <a:pt x="66675" y="257175"/>
                </a:cubicBezTo>
                <a:lnTo>
                  <a:pt x="66675" y="266700"/>
                </a:lnTo>
                <a:cubicBezTo>
                  <a:pt x="66675" y="273487"/>
                  <a:pt x="68104" y="279916"/>
                  <a:pt x="70664" y="285750"/>
                </a:cubicBezTo>
                <a:lnTo>
                  <a:pt x="19050" y="285750"/>
                </a:lnTo>
                <a:cubicBezTo>
                  <a:pt x="8513" y="285750"/>
                  <a:pt x="0" y="277237"/>
                  <a:pt x="0" y="266700"/>
                </a:cubicBezTo>
                <a:lnTo>
                  <a:pt x="0" y="247650"/>
                </a:lnTo>
                <a:close/>
                <a:moveTo>
                  <a:pt x="310336" y="285750"/>
                </a:moveTo>
                <a:cubicBezTo>
                  <a:pt x="312896" y="279916"/>
                  <a:pt x="314325" y="273487"/>
                  <a:pt x="314325" y="266700"/>
                </a:cubicBezTo>
                <a:lnTo>
                  <a:pt x="314325" y="257175"/>
                </a:lnTo>
                <a:cubicBezTo>
                  <a:pt x="314325" y="225504"/>
                  <a:pt x="302419" y="196572"/>
                  <a:pt x="282833" y="174665"/>
                </a:cubicBezTo>
                <a:cubicBezTo>
                  <a:pt x="289798" y="172581"/>
                  <a:pt x="297180" y="171450"/>
                  <a:pt x="304800" y="171450"/>
                </a:cubicBezTo>
                <a:cubicBezTo>
                  <a:pt x="346889" y="171450"/>
                  <a:pt x="381000" y="205561"/>
                  <a:pt x="381000" y="247650"/>
                </a:cubicBezTo>
                <a:lnTo>
                  <a:pt x="381000" y="266700"/>
                </a:lnTo>
                <a:cubicBezTo>
                  <a:pt x="381000" y="277237"/>
                  <a:pt x="372487" y="285750"/>
                  <a:pt x="361950" y="285750"/>
                </a:cubicBezTo>
                <a:lnTo>
                  <a:pt x="310336" y="285750"/>
                </a:lnTo>
                <a:close/>
                <a:moveTo>
                  <a:pt x="280987" y="95250"/>
                </a:moveTo>
                <a:cubicBezTo>
                  <a:pt x="280987" y="71594"/>
                  <a:pt x="300194" y="52388"/>
                  <a:pt x="323850" y="52388"/>
                </a:cubicBezTo>
                <a:cubicBezTo>
                  <a:pt x="347506" y="52388"/>
                  <a:pt x="366712" y="71594"/>
                  <a:pt x="366712" y="95250"/>
                </a:cubicBezTo>
                <a:cubicBezTo>
                  <a:pt x="366712" y="118906"/>
                  <a:pt x="347506" y="138113"/>
                  <a:pt x="323850" y="138113"/>
                </a:cubicBezTo>
                <a:cubicBezTo>
                  <a:pt x="300194" y="138113"/>
                  <a:pt x="280987" y="118906"/>
                  <a:pt x="280987" y="95250"/>
                </a:cubicBezTo>
                <a:close/>
                <a:moveTo>
                  <a:pt x="95250" y="257175"/>
                </a:moveTo>
                <a:cubicBezTo>
                  <a:pt x="95250" y="204549"/>
                  <a:pt x="137874" y="161925"/>
                  <a:pt x="190500" y="161925"/>
                </a:cubicBezTo>
                <a:cubicBezTo>
                  <a:pt x="243126" y="161925"/>
                  <a:pt x="285750" y="204549"/>
                  <a:pt x="285750" y="257175"/>
                </a:cubicBezTo>
                <a:lnTo>
                  <a:pt x="285750" y="266700"/>
                </a:lnTo>
                <a:cubicBezTo>
                  <a:pt x="285750" y="277237"/>
                  <a:pt x="277237" y="285750"/>
                  <a:pt x="266700" y="285750"/>
                </a:cubicBezTo>
                <a:lnTo>
                  <a:pt x="114300" y="285750"/>
                </a:lnTo>
                <a:cubicBezTo>
                  <a:pt x="103763" y="285750"/>
                  <a:pt x="95250" y="277237"/>
                  <a:pt x="95250" y="266700"/>
                </a:cubicBezTo>
                <a:lnTo>
                  <a:pt x="95250" y="257175"/>
                </a:lnTo>
                <a:close/>
              </a:path>
            </a:pathLst>
          </a:custGeom>
          <a:solidFill>
            <a:srgbClr val="E1E3E6"/>
          </a:solidFill>
          <a:ln/>
        </p:spPr>
      </p:sp>
      <p:sp>
        <p:nvSpPr>
          <p:cNvPr id="29" name="Text 27"/>
          <p:cNvSpPr/>
          <p:nvPr/>
        </p:nvSpPr>
        <p:spPr>
          <a:xfrm>
            <a:off x="9547225" y="2108200"/>
            <a:ext cx="2476500" cy="457200"/>
          </a:xfrm>
          <a:prstGeom prst="rect">
            <a:avLst/>
          </a:prstGeom>
          <a:noFill/>
          <a:ln/>
        </p:spPr>
        <p:txBody>
          <a:bodyPr wrap="square" lIns="0" tIns="0" rIns="0" bIns="0" rtlCol="0" anchor="ctr"/>
          <a:lstStyle/>
          <a:p>
            <a:pPr>
              <a:lnSpc>
                <a:spcPct val="100000"/>
              </a:lnSpc>
            </a:pPr>
            <a:r>
              <a:rPr lang="en-US" sz="3000" b="1" dirty="0">
                <a:solidFill>
                  <a:srgbClr val="E1E3E6"/>
                </a:solidFill>
                <a:latin typeface="MiSans" pitchFamily="34" charset="0"/>
                <a:ea typeface="MiSans" pitchFamily="34" charset="-122"/>
                <a:cs typeface="MiSans" pitchFamily="34" charset="-120"/>
              </a:rPr>
              <a:t>社交因素洞察</a:t>
            </a:r>
            <a:endParaRPr lang="en-US" sz="1600" dirty="0"/>
          </a:p>
        </p:txBody>
      </p:sp>
      <p:sp>
        <p:nvSpPr>
          <p:cNvPr id="30" name="Text 28"/>
          <p:cNvSpPr/>
          <p:nvPr/>
        </p:nvSpPr>
        <p:spPr>
          <a:xfrm>
            <a:off x="8632825" y="2912529"/>
            <a:ext cx="11176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用户重叠：</a:t>
            </a:r>
            <a:endParaRPr lang="en-US" sz="1600" dirty="0"/>
          </a:p>
        </p:txBody>
      </p:sp>
      <p:sp>
        <p:nvSpPr>
          <p:cNvPr id="31" name="Text 29"/>
          <p:cNvSpPr/>
          <p:nvPr/>
        </p:nvSpPr>
        <p:spPr>
          <a:xfrm>
            <a:off x="8632825" y="32512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热门地点存在明显的用户重叠，形成显著的社区结构</a:t>
            </a:r>
            <a:endParaRPr lang="en-US" sz="1600" dirty="0"/>
          </a:p>
        </p:txBody>
      </p:sp>
      <p:sp>
        <p:nvSpPr>
          <p:cNvPr id="32" name="Text 30"/>
          <p:cNvSpPr/>
          <p:nvPr/>
        </p:nvSpPr>
        <p:spPr>
          <a:xfrm>
            <a:off x="8632825" y="3674529"/>
            <a:ext cx="15240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隐式社交关系：</a:t>
            </a:r>
            <a:endParaRPr lang="en-US" sz="1600" dirty="0"/>
          </a:p>
        </p:txBody>
      </p:sp>
      <p:sp>
        <p:nvSpPr>
          <p:cNvPr id="33" name="Text 31"/>
          <p:cNvSpPr/>
          <p:nvPr/>
        </p:nvSpPr>
        <p:spPr>
          <a:xfrm>
            <a:off x="8632825" y="40132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用户通过共同访问的地点形成隐式社交网络</a:t>
            </a:r>
            <a:endParaRPr lang="en-US" sz="1600" dirty="0"/>
          </a:p>
        </p:txBody>
      </p:sp>
      <p:sp>
        <p:nvSpPr>
          <p:cNvPr id="34" name="Text 32"/>
          <p:cNvSpPr/>
          <p:nvPr/>
        </p:nvSpPr>
        <p:spPr>
          <a:xfrm>
            <a:off x="8632825" y="4436529"/>
            <a:ext cx="15240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协同过滤验证：</a:t>
            </a:r>
            <a:endParaRPr lang="en-US" sz="1600" dirty="0"/>
          </a:p>
        </p:txBody>
      </p:sp>
      <p:sp>
        <p:nvSpPr>
          <p:cNvPr id="35" name="Text 33"/>
          <p:cNvSpPr/>
          <p:nvPr/>
        </p:nvSpPr>
        <p:spPr>
          <a:xfrm>
            <a:off x="8632825" y="47752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社区结构验证了协同过滤算法的合理性和有效性</a:t>
            </a:r>
            <a:endParaRPr lang="en-US" sz="1600" dirty="0"/>
          </a:p>
        </p:txBody>
      </p:sp>
      <p:sp>
        <p:nvSpPr>
          <p:cNvPr id="36" name="Shape 34"/>
          <p:cNvSpPr/>
          <p:nvPr/>
        </p:nvSpPr>
        <p:spPr>
          <a:xfrm>
            <a:off x="8302625" y="5537200"/>
            <a:ext cx="50800" cy="3454400"/>
          </a:xfrm>
          <a:custGeom>
            <a:avLst/>
            <a:gdLst/>
            <a:ahLst/>
            <a:cxnLst/>
            <a:rect l="l" t="t" r="r" b="b"/>
            <a:pathLst>
              <a:path w="50800" h="3454400">
                <a:moveTo>
                  <a:pt x="0" y="0"/>
                </a:moveTo>
                <a:lnTo>
                  <a:pt x="50800" y="0"/>
                </a:lnTo>
                <a:lnTo>
                  <a:pt x="50800" y="3454400"/>
                </a:lnTo>
                <a:lnTo>
                  <a:pt x="0" y="3454400"/>
                </a:lnTo>
                <a:lnTo>
                  <a:pt x="0" y="0"/>
                </a:lnTo>
                <a:close/>
              </a:path>
            </a:pathLst>
          </a:custGeom>
          <a:solidFill>
            <a:srgbClr val="C8A97E"/>
          </a:solidFill>
          <a:ln/>
        </p:spPr>
      </p:sp>
      <p:sp>
        <p:nvSpPr>
          <p:cNvPr id="37" name="Shape 35"/>
          <p:cNvSpPr/>
          <p:nvPr/>
        </p:nvSpPr>
        <p:spPr>
          <a:xfrm>
            <a:off x="8632825" y="5740400"/>
            <a:ext cx="711200" cy="711200"/>
          </a:xfrm>
          <a:custGeom>
            <a:avLst/>
            <a:gdLst/>
            <a:ahLst/>
            <a:cxnLst/>
            <a:rect l="l" t="t" r="r" b="b"/>
            <a:pathLst>
              <a:path w="711200" h="711200">
                <a:moveTo>
                  <a:pt x="355600" y="0"/>
                </a:moveTo>
                <a:lnTo>
                  <a:pt x="355600" y="0"/>
                </a:lnTo>
                <a:cubicBezTo>
                  <a:pt x="551861" y="0"/>
                  <a:pt x="711200" y="159339"/>
                  <a:pt x="711200" y="355600"/>
                </a:cubicBezTo>
                <a:lnTo>
                  <a:pt x="711200" y="355600"/>
                </a:lnTo>
                <a:cubicBezTo>
                  <a:pt x="711200" y="551861"/>
                  <a:pt x="551861" y="711200"/>
                  <a:pt x="355600" y="711200"/>
                </a:cubicBezTo>
                <a:lnTo>
                  <a:pt x="355600" y="711200"/>
                </a:lnTo>
                <a:cubicBezTo>
                  <a:pt x="159339" y="711200"/>
                  <a:pt x="0" y="551861"/>
                  <a:pt x="0" y="355600"/>
                </a:cubicBezTo>
                <a:lnTo>
                  <a:pt x="0" y="355600"/>
                </a:lnTo>
                <a:cubicBezTo>
                  <a:pt x="0" y="159339"/>
                  <a:pt x="159339" y="0"/>
                  <a:pt x="355600" y="0"/>
                </a:cubicBezTo>
                <a:close/>
              </a:path>
            </a:pathLst>
          </a:custGeom>
          <a:solidFill>
            <a:srgbClr val="C8A97E"/>
          </a:solidFill>
          <a:ln/>
        </p:spPr>
      </p:sp>
      <p:sp>
        <p:nvSpPr>
          <p:cNvPr id="38" name="Shape 36"/>
          <p:cNvSpPr/>
          <p:nvPr/>
        </p:nvSpPr>
        <p:spPr>
          <a:xfrm>
            <a:off x="8836025" y="5943600"/>
            <a:ext cx="304800" cy="304800"/>
          </a:xfrm>
          <a:custGeom>
            <a:avLst/>
            <a:gdLst/>
            <a:ahLst/>
            <a:cxnLst/>
            <a:rect l="l" t="t" r="r" b="b"/>
            <a:pathLst>
              <a:path w="304800" h="304800">
                <a:moveTo>
                  <a:pt x="85904" y="0"/>
                </a:moveTo>
                <a:lnTo>
                  <a:pt x="219254" y="0"/>
                </a:lnTo>
                <a:cubicBezTo>
                  <a:pt x="235029" y="0"/>
                  <a:pt x="247888" y="12978"/>
                  <a:pt x="247293" y="28694"/>
                </a:cubicBezTo>
                <a:cubicBezTo>
                  <a:pt x="247174" y="31849"/>
                  <a:pt x="247055" y="35004"/>
                  <a:pt x="246876" y="38100"/>
                </a:cubicBezTo>
                <a:lnTo>
                  <a:pt x="276404" y="38100"/>
                </a:lnTo>
                <a:cubicBezTo>
                  <a:pt x="291941" y="38100"/>
                  <a:pt x="305633" y="50959"/>
                  <a:pt x="304443" y="67747"/>
                </a:cubicBezTo>
                <a:cubicBezTo>
                  <a:pt x="299978" y="129480"/>
                  <a:pt x="268426" y="163413"/>
                  <a:pt x="234196" y="181154"/>
                </a:cubicBezTo>
                <a:cubicBezTo>
                  <a:pt x="224790" y="186035"/>
                  <a:pt x="215205" y="189667"/>
                  <a:pt x="206097" y="192345"/>
                </a:cubicBezTo>
                <a:cubicBezTo>
                  <a:pt x="194072" y="209371"/>
                  <a:pt x="181570" y="218361"/>
                  <a:pt x="171629" y="223183"/>
                </a:cubicBezTo>
                <a:lnTo>
                  <a:pt x="171629" y="266700"/>
                </a:lnTo>
                <a:lnTo>
                  <a:pt x="209729" y="266700"/>
                </a:lnTo>
                <a:cubicBezTo>
                  <a:pt x="220266" y="266700"/>
                  <a:pt x="228779" y="275213"/>
                  <a:pt x="228779" y="285750"/>
                </a:cubicBezTo>
                <a:cubicBezTo>
                  <a:pt x="228779" y="296287"/>
                  <a:pt x="220266" y="304800"/>
                  <a:pt x="209729" y="304800"/>
                </a:cubicBezTo>
                <a:lnTo>
                  <a:pt x="95429" y="304800"/>
                </a:lnTo>
                <a:cubicBezTo>
                  <a:pt x="84892" y="304800"/>
                  <a:pt x="76379" y="296287"/>
                  <a:pt x="76379" y="285750"/>
                </a:cubicBezTo>
                <a:cubicBezTo>
                  <a:pt x="76379" y="275213"/>
                  <a:pt x="84892" y="266700"/>
                  <a:pt x="95429" y="266700"/>
                </a:cubicBezTo>
                <a:lnTo>
                  <a:pt x="133529" y="266700"/>
                </a:lnTo>
                <a:lnTo>
                  <a:pt x="133529" y="223183"/>
                </a:lnTo>
                <a:cubicBezTo>
                  <a:pt x="124004" y="218599"/>
                  <a:pt x="112157" y="210086"/>
                  <a:pt x="100608" y="194429"/>
                </a:cubicBezTo>
                <a:cubicBezTo>
                  <a:pt x="89654" y="191572"/>
                  <a:pt x="77748" y="187226"/>
                  <a:pt x="66139" y="180677"/>
                </a:cubicBezTo>
                <a:cubicBezTo>
                  <a:pt x="33933" y="162639"/>
                  <a:pt x="4882" y="128647"/>
                  <a:pt x="714" y="67627"/>
                </a:cubicBezTo>
                <a:cubicBezTo>
                  <a:pt x="-417" y="50899"/>
                  <a:pt x="13216" y="38040"/>
                  <a:pt x="28754" y="38040"/>
                </a:cubicBezTo>
                <a:lnTo>
                  <a:pt x="58281" y="38040"/>
                </a:lnTo>
                <a:cubicBezTo>
                  <a:pt x="58103" y="34945"/>
                  <a:pt x="57983" y="31849"/>
                  <a:pt x="57864" y="28635"/>
                </a:cubicBezTo>
                <a:cubicBezTo>
                  <a:pt x="57269" y="12859"/>
                  <a:pt x="70128" y="-60"/>
                  <a:pt x="85904" y="-60"/>
                </a:cubicBezTo>
                <a:close/>
                <a:moveTo>
                  <a:pt x="60424" y="66675"/>
                </a:moveTo>
                <a:lnTo>
                  <a:pt x="29230" y="66675"/>
                </a:lnTo>
                <a:cubicBezTo>
                  <a:pt x="32921" y="117098"/>
                  <a:pt x="56078" y="142339"/>
                  <a:pt x="79950" y="155734"/>
                </a:cubicBezTo>
                <a:cubicBezTo>
                  <a:pt x="71378" y="133529"/>
                  <a:pt x="64294" y="104537"/>
                  <a:pt x="60424" y="66675"/>
                </a:cubicBezTo>
                <a:close/>
                <a:moveTo>
                  <a:pt x="226219" y="152876"/>
                </a:moveTo>
                <a:cubicBezTo>
                  <a:pt x="250329" y="138708"/>
                  <a:pt x="272117" y="113526"/>
                  <a:pt x="275808" y="66675"/>
                </a:cubicBezTo>
                <a:lnTo>
                  <a:pt x="244673" y="66675"/>
                </a:lnTo>
                <a:cubicBezTo>
                  <a:pt x="240983" y="102930"/>
                  <a:pt x="234315" y="131088"/>
                  <a:pt x="226219" y="152876"/>
                </a:cubicBezTo>
                <a:close/>
              </a:path>
            </a:pathLst>
          </a:custGeom>
          <a:solidFill>
            <a:srgbClr val="1A1D21"/>
          </a:solidFill>
          <a:ln/>
        </p:spPr>
      </p:sp>
      <p:sp>
        <p:nvSpPr>
          <p:cNvPr id="39" name="Text 37"/>
          <p:cNvSpPr/>
          <p:nvPr/>
        </p:nvSpPr>
        <p:spPr>
          <a:xfrm>
            <a:off x="9547225" y="5867400"/>
            <a:ext cx="2476500" cy="457200"/>
          </a:xfrm>
          <a:prstGeom prst="rect">
            <a:avLst/>
          </a:prstGeom>
          <a:noFill/>
          <a:ln/>
        </p:spPr>
        <p:txBody>
          <a:bodyPr wrap="square" lIns="0" tIns="0" rIns="0" bIns="0" rtlCol="0" anchor="ctr"/>
          <a:lstStyle/>
          <a:p>
            <a:pPr>
              <a:lnSpc>
                <a:spcPct val="100000"/>
              </a:lnSpc>
            </a:pPr>
            <a:r>
              <a:rPr lang="en-US" sz="3000" b="1" dirty="0">
                <a:solidFill>
                  <a:srgbClr val="E1E3E6"/>
                </a:solidFill>
                <a:latin typeface="MiSans" pitchFamily="34" charset="0"/>
                <a:ea typeface="MiSans" pitchFamily="34" charset="-122"/>
                <a:cs typeface="MiSans" pitchFamily="34" charset="-120"/>
              </a:rPr>
              <a:t>推荐效果洞察</a:t>
            </a:r>
            <a:endParaRPr lang="en-US" sz="1600" dirty="0"/>
          </a:p>
        </p:txBody>
      </p:sp>
      <p:sp>
        <p:nvSpPr>
          <p:cNvPr id="40" name="Text 38"/>
          <p:cNvSpPr/>
          <p:nvPr/>
        </p:nvSpPr>
        <p:spPr>
          <a:xfrm>
            <a:off x="8632825" y="6671742"/>
            <a:ext cx="15240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混合推荐最优：</a:t>
            </a:r>
            <a:endParaRPr lang="en-US" sz="1600" dirty="0"/>
          </a:p>
        </p:txBody>
      </p:sp>
      <p:sp>
        <p:nvSpPr>
          <p:cNvPr id="41" name="Text 39"/>
          <p:cNvSpPr/>
          <p:nvPr/>
        </p:nvSpPr>
        <p:spPr>
          <a:xfrm>
            <a:off x="8632825" y="70104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混合推荐系统表现最优，准确率显著高于单一算法</a:t>
            </a:r>
            <a:endParaRPr lang="en-US" sz="1600" dirty="0"/>
          </a:p>
        </p:txBody>
      </p:sp>
      <p:sp>
        <p:nvSpPr>
          <p:cNvPr id="42" name="Text 40"/>
          <p:cNvSpPr/>
          <p:nvPr/>
        </p:nvSpPr>
        <p:spPr>
          <a:xfrm>
            <a:off x="8632825" y="7433742"/>
            <a:ext cx="13208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多因素融合：</a:t>
            </a:r>
            <a:endParaRPr lang="en-US" sz="1600" dirty="0"/>
          </a:p>
        </p:txBody>
      </p:sp>
      <p:sp>
        <p:nvSpPr>
          <p:cNvPr id="43" name="Text 41"/>
          <p:cNvSpPr/>
          <p:nvPr/>
        </p:nvSpPr>
        <p:spPr>
          <a:xfrm>
            <a:off x="8632825" y="77724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融合协同过滤、地理位置和时间模式，提供全面准确的推荐</a:t>
            </a:r>
            <a:endParaRPr lang="en-US" sz="1600" dirty="0"/>
          </a:p>
        </p:txBody>
      </p:sp>
      <p:sp>
        <p:nvSpPr>
          <p:cNvPr id="44" name="Text 42"/>
          <p:cNvSpPr/>
          <p:nvPr/>
        </p:nvSpPr>
        <p:spPr>
          <a:xfrm>
            <a:off x="8632825" y="8195742"/>
            <a:ext cx="1524000" cy="270933"/>
          </a:xfrm>
          <a:prstGeom prst="rect">
            <a:avLst/>
          </a:prstGeom>
          <a:noFill/>
          <a:ln/>
        </p:spPr>
        <p:txBody>
          <a:bodyPr wrap="square" lIns="0" tIns="0" rIns="0" bIns="0" rtlCol="0" anchor="ctr"/>
          <a:lstStyle/>
          <a:p>
            <a:pPr>
              <a:lnSpc>
                <a:spcPct val="130000"/>
              </a:lnSpc>
            </a:pPr>
            <a:r>
              <a:rPr lang="en-US" sz="1600" b="1" dirty="0">
                <a:solidFill>
                  <a:srgbClr val="C8A97E"/>
                </a:solidFill>
                <a:latin typeface="MiSans" pitchFamily="34" charset="0"/>
                <a:ea typeface="MiSans" pitchFamily="34" charset="-122"/>
                <a:cs typeface="MiSans" pitchFamily="34" charset="-120"/>
              </a:rPr>
              <a:t>实际应用价值：</a:t>
            </a:r>
            <a:endParaRPr lang="en-US" sz="1600" dirty="0"/>
          </a:p>
        </p:txBody>
      </p:sp>
      <p:sp>
        <p:nvSpPr>
          <p:cNvPr id="45" name="Text 43"/>
          <p:cNvSpPr/>
          <p:nvPr/>
        </p:nvSpPr>
        <p:spPr>
          <a:xfrm>
            <a:off x="8632825" y="8534400"/>
            <a:ext cx="720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推荐结果对位置服务应用具有重要指导意义</a:t>
            </a:r>
            <a:endParaRPr lang="en-US" sz="1600" dirty="0"/>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1A1D21"/>
        </a:solidFill>
        <a:effectLst/>
      </p:bgPr>
    </p:bg>
    <p:spTree>
      <p:nvGrpSpPr>
        <p:cNvPr id="1" name=""/>
        <p:cNvGrpSpPr/>
        <p:nvPr/>
      </p:nvGrpSpPr>
      <p:grpSpPr>
        <a:xfrm>
          <a:off x="0" y="0"/>
          <a:ext cx="0" cy="0"/>
          <a:chOff x="0" y="0"/>
          <a:chExt cx="0" cy="0"/>
        </a:xfrm>
      </p:grpSpPr>
      <p:pic>
        <p:nvPicPr>
          <p:cNvPr id="2" name="Image 0" descr="https://kimi-web-img.moonshot.cn/img/nebula-website-cn.oss-cn-hangzhou.aliyuncs.com/daba7cc91f4b9ff23423a4a0c3875f71ce32165c.png"/>
          <p:cNvPicPr>
            <a:picLocks noChangeAspect="1"/>
          </p:cNvPicPr>
          <p:nvPr/>
        </p:nvPicPr>
        <p:blipFill>
          <a:blip r:embed="rId3">
            <a:alphaModFix amt="30000"/>
          </a:blip>
          <a:srcRect l="2535" r="2535"/>
          <a:stretch/>
        </p:blipFill>
        <p:spPr>
          <a:xfrm>
            <a:off x="0" y="0"/>
            <a:ext cx="16256000" cy="9345957"/>
          </a:xfrm>
          <a:prstGeom prst="roundRect">
            <a:avLst>
              <a:gd name="adj" fmla="val 0"/>
            </a:avLst>
          </a:prstGeom>
        </p:spPr>
      </p:pic>
      <p:sp>
        <p:nvSpPr>
          <p:cNvPr id="3" name="Shape 0"/>
          <p:cNvSpPr/>
          <p:nvPr/>
        </p:nvSpPr>
        <p:spPr>
          <a:xfrm>
            <a:off x="0" y="2209"/>
            <a:ext cx="16256000" cy="9345957"/>
          </a:xfrm>
          <a:custGeom>
            <a:avLst/>
            <a:gdLst/>
            <a:ahLst/>
            <a:cxnLst/>
            <a:rect l="l" t="t" r="r" b="b"/>
            <a:pathLst>
              <a:path w="16256000" h="9345957">
                <a:moveTo>
                  <a:pt x="0" y="0"/>
                </a:moveTo>
                <a:lnTo>
                  <a:pt x="16256000" y="0"/>
                </a:lnTo>
                <a:lnTo>
                  <a:pt x="16256000" y="9345957"/>
                </a:lnTo>
                <a:lnTo>
                  <a:pt x="0" y="9345957"/>
                </a:lnTo>
                <a:lnTo>
                  <a:pt x="0" y="0"/>
                </a:lnTo>
                <a:close/>
              </a:path>
            </a:pathLst>
          </a:custGeom>
          <a:gradFill flip="none" rotWithShape="1">
            <a:gsLst>
              <a:gs pos="0">
                <a:srgbClr val="1A1D21">
                  <a:alpha val="95000"/>
                </a:srgbClr>
              </a:gs>
              <a:gs pos="50000">
                <a:srgbClr val="4A6D8C">
                  <a:alpha val="20000"/>
                </a:srgbClr>
              </a:gs>
              <a:gs pos="100000">
                <a:srgbClr val="1A1D21">
                  <a:alpha val="95000"/>
                </a:srgbClr>
              </a:gs>
            </a:gsLst>
            <a:lin ang="2700000" scaled="1"/>
          </a:gradFill>
          <a:ln/>
        </p:spPr>
      </p:sp>
      <p:sp>
        <p:nvSpPr>
          <p:cNvPr id="4" name="Text 1"/>
          <p:cNvSpPr/>
          <p:nvPr/>
        </p:nvSpPr>
        <p:spPr>
          <a:xfrm>
            <a:off x="434985" y="208006"/>
            <a:ext cx="15709162" cy="894826"/>
          </a:xfrm>
          <a:prstGeom prst="rect">
            <a:avLst/>
          </a:prstGeom>
          <a:noFill/>
          <a:ln/>
        </p:spPr>
        <p:txBody>
          <a:bodyPr wrap="square" lIns="0" tIns="0" rIns="0" bIns="0" rtlCol="0" anchor="ctr"/>
          <a:lstStyle/>
          <a:p>
            <a:pPr algn="ctr">
              <a:lnSpc>
                <a:spcPct val="80000"/>
              </a:lnSpc>
            </a:pPr>
            <a:r>
              <a:rPr lang="en-US" sz="7046" b="1" dirty="0">
                <a:solidFill>
                  <a:srgbClr val="E1E3E6"/>
                </a:solidFill>
                <a:latin typeface="MiSans" pitchFamily="34" charset="0"/>
                <a:ea typeface="MiSans" pitchFamily="34" charset="-122"/>
                <a:cs typeface="MiSans" pitchFamily="34" charset="-120"/>
              </a:rPr>
              <a:t>总结与展望</a:t>
            </a:r>
            <a:endParaRPr lang="en-US" sz="1600" dirty="0"/>
          </a:p>
        </p:txBody>
      </p:sp>
      <p:sp>
        <p:nvSpPr>
          <p:cNvPr id="5" name="Shape 2"/>
          <p:cNvSpPr/>
          <p:nvPr/>
        </p:nvSpPr>
        <p:spPr>
          <a:xfrm>
            <a:off x="7335318" y="1195310"/>
            <a:ext cx="1590801" cy="49713"/>
          </a:xfrm>
          <a:custGeom>
            <a:avLst/>
            <a:gdLst/>
            <a:ahLst/>
            <a:cxnLst/>
            <a:rect l="l" t="t" r="r" b="b"/>
            <a:pathLst>
              <a:path w="1590801" h="49713">
                <a:moveTo>
                  <a:pt x="0" y="0"/>
                </a:moveTo>
                <a:lnTo>
                  <a:pt x="1590801" y="0"/>
                </a:lnTo>
                <a:lnTo>
                  <a:pt x="1590801" y="49713"/>
                </a:lnTo>
                <a:lnTo>
                  <a:pt x="0" y="49713"/>
                </a:lnTo>
                <a:lnTo>
                  <a:pt x="0" y="0"/>
                </a:lnTo>
                <a:close/>
              </a:path>
            </a:pathLst>
          </a:custGeom>
          <a:solidFill>
            <a:srgbClr val="C8A97E"/>
          </a:solidFill>
          <a:ln/>
        </p:spPr>
      </p:sp>
      <p:sp>
        <p:nvSpPr>
          <p:cNvPr id="6" name="Shape 3"/>
          <p:cNvSpPr/>
          <p:nvPr/>
        </p:nvSpPr>
        <p:spPr>
          <a:xfrm>
            <a:off x="521982" y="1841573"/>
            <a:ext cx="49713" cy="3082177"/>
          </a:xfrm>
          <a:custGeom>
            <a:avLst/>
            <a:gdLst/>
            <a:ahLst/>
            <a:cxnLst/>
            <a:rect l="l" t="t" r="r" b="b"/>
            <a:pathLst>
              <a:path w="49713" h="3082177">
                <a:moveTo>
                  <a:pt x="0" y="0"/>
                </a:moveTo>
                <a:lnTo>
                  <a:pt x="49713" y="0"/>
                </a:lnTo>
                <a:lnTo>
                  <a:pt x="49713" y="3082177"/>
                </a:lnTo>
                <a:lnTo>
                  <a:pt x="0" y="3082177"/>
                </a:lnTo>
                <a:lnTo>
                  <a:pt x="0" y="0"/>
                </a:lnTo>
                <a:close/>
              </a:path>
            </a:pathLst>
          </a:custGeom>
          <a:solidFill>
            <a:srgbClr val="4A6D8C"/>
          </a:solidFill>
          <a:ln/>
        </p:spPr>
      </p:sp>
      <p:sp>
        <p:nvSpPr>
          <p:cNvPr id="7" name="Text 4"/>
          <p:cNvSpPr/>
          <p:nvPr/>
        </p:nvSpPr>
        <p:spPr>
          <a:xfrm>
            <a:off x="944538" y="1841573"/>
            <a:ext cx="7171034" cy="447413"/>
          </a:xfrm>
          <a:prstGeom prst="rect">
            <a:avLst/>
          </a:prstGeom>
          <a:noFill/>
          <a:ln/>
        </p:spPr>
        <p:txBody>
          <a:bodyPr wrap="square" lIns="0" tIns="0" rIns="0" bIns="0" rtlCol="0" anchor="ctr"/>
          <a:lstStyle/>
          <a:p>
            <a:pPr>
              <a:lnSpc>
                <a:spcPct val="100000"/>
              </a:lnSpc>
            </a:pPr>
            <a:r>
              <a:rPr lang="en-US" sz="2936" b="1" dirty="0">
                <a:solidFill>
                  <a:srgbClr val="C8A97E"/>
                </a:solidFill>
                <a:latin typeface="MiSans" pitchFamily="34" charset="0"/>
                <a:ea typeface="MiSans" pitchFamily="34" charset="-122"/>
                <a:cs typeface="MiSans" pitchFamily="34" charset="-120"/>
              </a:rPr>
              <a:t>项目成果</a:t>
            </a:r>
            <a:endParaRPr lang="en-US" sz="1600" dirty="0"/>
          </a:p>
        </p:txBody>
      </p:sp>
      <p:sp>
        <p:nvSpPr>
          <p:cNvPr id="8" name="Text 5"/>
          <p:cNvSpPr/>
          <p:nvPr/>
        </p:nvSpPr>
        <p:spPr>
          <a:xfrm>
            <a:off x="944538" y="2587261"/>
            <a:ext cx="7096465" cy="347988"/>
          </a:xfrm>
          <a:prstGeom prst="rect">
            <a:avLst/>
          </a:prstGeom>
          <a:noFill/>
          <a:ln/>
        </p:spPr>
        <p:txBody>
          <a:bodyPr wrap="square" lIns="0" tIns="0" rIns="0" bIns="0" rtlCol="0" anchor="ctr"/>
          <a:lstStyle/>
          <a:p>
            <a:pPr>
              <a:lnSpc>
                <a:spcPct val="130000"/>
              </a:lnSpc>
            </a:pPr>
            <a:r>
              <a:rPr lang="en-US" sz="1761" dirty="0">
                <a:solidFill>
                  <a:srgbClr val="E1E3E6"/>
                </a:solidFill>
                <a:latin typeface="MiSans" pitchFamily="34" charset="0"/>
                <a:ea typeface="MiSans" pitchFamily="34" charset="-122"/>
                <a:cs typeface="MiSans" pitchFamily="34" charset="-120"/>
              </a:rPr>
              <a:t>• 完整的POI分析与预测系统</a:t>
            </a:r>
            <a:endParaRPr lang="en-US" sz="1600" dirty="0"/>
          </a:p>
        </p:txBody>
      </p:sp>
      <p:sp>
        <p:nvSpPr>
          <p:cNvPr id="9" name="Text 6"/>
          <p:cNvSpPr/>
          <p:nvPr/>
        </p:nvSpPr>
        <p:spPr>
          <a:xfrm>
            <a:off x="944538" y="3084386"/>
            <a:ext cx="7096465" cy="347988"/>
          </a:xfrm>
          <a:prstGeom prst="rect">
            <a:avLst/>
          </a:prstGeom>
          <a:noFill/>
          <a:ln/>
        </p:spPr>
        <p:txBody>
          <a:bodyPr wrap="square" lIns="0" tIns="0" rIns="0" bIns="0" rtlCol="0" anchor="ctr"/>
          <a:lstStyle/>
          <a:p>
            <a:pPr>
              <a:lnSpc>
                <a:spcPct val="130000"/>
              </a:lnSpc>
            </a:pPr>
            <a:r>
              <a:rPr lang="en-US" sz="1761" dirty="0">
                <a:solidFill>
                  <a:srgbClr val="E1E3E6"/>
                </a:solidFill>
                <a:latin typeface="MiSans" pitchFamily="34" charset="0"/>
                <a:ea typeface="MiSans" pitchFamily="34" charset="-122"/>
                <a:cs typeface="MiSans" pitchFamily="34" charset="-120"/>
              </a:rPr>
              <a:t>• 支持多数据集的预处理模块</a:t>
            </a:r>
            <a:endParaRPr lang="en-US" sz="1600" dirty="0"/>
          </a:p>
        </p:txBody>
      </p:sp>
      <p:sp>
        <p:nvSpPr>
          <p:cNvPr id="10" name="Text 7"/>
          <p:cNvSpPr/>
          <p:nvPr/>
        </p:nvSpPr>
        <p:spPr>
          <a:xfrm>
            <a:off x="944538" y="3581512"/>
            <a:ext cx="7096465" cy="347988"/>
          </a:xfrm>
          <a:prstGeom prst="rect">
            <a:avLst/>
          </a:prstGeom>
          <a:noFill/>
          <a:ln/>
        </p:spPr>
        <p:txBody>
          <a:bodyPr wrap="square" lIns="0" tIns="0" rIns="0" bIns="0" rtlCol="0" anchor="ctr"/>
          <a:lstStyle/>
          <a:p>
            <a:pPr>
              <a:lnSpc>
                <a:spcPct val="130000"/>
              </a:lnSpc>
            </a:pPr>
            <a:r>
              <a:rPr lang="en-US" sz="1761" dirty="0">
                <a:solidFill>
                  <a:srgbClr val="E1E3E6"/>
                </a:solidFill>
                <a:latin typeface="MiSans" pitchFamily="34" charset="0"/>
                <a:ea typeface="MiSans" pitchFamily="34" charset="-122"/>
                <a:cs typeface="MiSans" pitchFamily="34" charset="-120"/>
              </a:rPr>
              <a:t>• 6种可视化分析图表</a:t>
            </a:r>
            <a:endParaRPr lang="en-US" sz="1600" dirty="0"/>
          </a:p>
        </p:txBody>
      </p:sp>
      <p:sp>
        <p:nvSpPr>
          <p:cNvPr id="11" name="Text 8"/>
          <p:cNvSpPr/>
          <p:nvPr/>
        </p:nvSpPr>
        <p:spPr>
          <a:xfrm>
            <a:off x="944538" y="4078637"/>
            <a:ext cx="7096465" cy="347988"/>
          </a:xfrm>
          <a:prstGeom prst="rect">
            <a:avLst/>
          </a:prstGeom>
          <a:noFill/>
          <a:ln/>
        </p:spPr>
        <p:txBody>
          <a:bodyPr wrap="square" lIns="0" tIns="0" rIns="0" bIns="0" rtlCol="0" anchor="ctr"/>
          <a:lstStyle/>
          <a:p>
            <a:pPr>
              <a:lnSpc>
                <a:spcPct val="130000"/>
              </a:lnSpc>
            </a:pPr>
            <a:r>
              <a:rPr lang="en-US" sz="1761" dirty="0">
                <a:solidFill>
                  <a:srgbClr val="E1E3E6"/>
                </a:solidFill>
                <a:latin typeface="MiSans" pitchFamily="34" charset="0"/>
                <a:ea typeface="MiSans" pitchFamily="34" charset="-122"/>
                <a:cs typeface="MiSans" pitchFamily="34" charset="-120"/>
              </a:rPr>
              <a:t>• 5种推荐算法实现</a:t>
            </a:r>
            <a:endParaRPr lang="en-US" sz="1600" dirty="0"/>
          </a:p>
        </p:txBody>
      </p:sp>
      <p:sp>
        <p:nvSpPr>
          <p:cNvPr id="12" name="Text 9"/>
          <p:cNvSpPr/>
          <p:nvPr/>
        </p:nvSpPr>
        <p:spPr>
          <a:xfrm>
            <a:off x="944538" y="4575762"/>
            <a:ext cx="7096465" cy="347988"/>
          </a:xfrm>
          <a:prstGeom prst="rect">
            <a:avLst/>
          </a:prstGeom>
          <a:noFill/>
          <a:ln/>
        </p:spPr>
        <p:txBody>
          <a:bodyPr wrap="square" lIns="0" tIns="0" rIns="0" bIns="0" rtlCol="0" anchor="ctr"/>
          <a:lstStyle/>
          <a:p>
            <a:pPr>
              <a:lnSpc>
                <a:spcPct val="130000"/>
              </a:lnSpc>
            </a:pPr>
            <a:r>
              <a:rPr lang="en-US" sz="1761" dirty="0">
                <a:solidFill>
                  <a:srgbClr val="E1E3E6"/>
                </a:solidFill>
                <a:latin typeface="MiSans" pitchFamily="34" charset="0"/>
                <a:ea typeface="MiSans" pitchFamily="34" charset="-122"/>
                <a:cs typeface="MiSans" pitchFamily="34" charset="-120"/>
              </a:rPr>
              <a:t>• 完整的性能评估框架</a:t>
            </a:r>
            <a:endParaRPr lang="en-US" sz="1600" dirty="0"/>
          </a:p>
        </p:txBody>
      </p:sp>
      <p:sp>
        <p:nvSpPr>
          <p:cNvPr id="13" name="Shape 10"/>
          <p:cNvSpPr/>
          <p:nvPr/>
        </p:nvSpPr>
        <p:spPr>
          <a:xfrm>
            <a:off x="8354425" y="1841573"/>
            <a:ext cx="49713" cy="3082177"/>
          </a:xfrm>
          <a:custGeom>
            <a:avLst/>
            <a:gdLst/>
            <a:ahLst/>
            <a:cxnLst/>
            <a:rect l="l" t="t" r="r" b="b"/>
            <a:pathLst>
              <a:path w="49713" h="3082177">
                <a:moveTo>
                  <a:pt x="0" y="0"/>
                </a:moveTo>
                <a:lnTo>
                  <a:pt x="49713" y="0"/>
                </a:lnTo>
                <a:lnTo>
                  <a:pt x="49713" y="3082177"/>
                </a:lnTo>
                <a:lnTo>
                  <a:pt x="0" y="3082177"/>
                </a:lnTo>
                <a:lnTo>
                  <a:pt x="0" y="0"/>
                </a:lnTo>
                <a:close/>
              </a:path>
            </a:pathLst>
          </a:custGeom>
          <a:solidFill>
            <a:srgbClr val="C8A97E"/>
          </a:solidFill>
          <a:ln/>
        </p:spPr>
      </p:sp>
      <p:sp>
        <p:nvSpPr>
          <p:cNvPr id="14" name="Text 11"/>
          <p:cNvSpPr/>
          <p:nvPr/>
        </p:nvSpPr>
        <p:spPr>
          <a:xfrm>
            <a:off x="8776982" y="1841573"/>
            <a:ext cx="7171034" cy="447413"/>
          </a:xfrm>
          <a:prstGeom prst="rect">
            <a:avLst/>
          </a:prstGeom>
          <a:noFill/>
          <a:ln/>
        </p:spPr>
        <p:txBody>
          <a:bodyPr wrap="square" lIns="0" tIns="0" rIns="0" bIns="0" rtlCol="0" anchor="ctr"/>
          <a:lstStyle/>
          <a:p>
            <a:pPr>
              <a:lnSpc>
                <a:spcPct val="100000"/>
              </a:lnSpc>
            </a:pPr>
            <a:r>
              <a:rPr lang="en-US" sz="2936" b="1" dirty="0">
                <a:solidFill>
                  <a:srgbClr val="C8A97E"/>
                </a:solidFill>
                <a:latin typeface="MiSans" pitchFamily="34" charset="0"/>
                <a:ea typeface="MiSans" pitchFamily="34" charset="-122"/>
                <a:cs typeface="MiSans" pitchFamily="34" charset="-120"/>
              </a:rPr>
              <a:t>创新点</a:t>
            </a:r>
            <a:endParaRPr lang="en-US" sz="1600" dirty="0"/>
          </a:p>
        </p:txBody>
      </p:sp>
      <p:sp>
        <p:nvSpPr>
          <p:cNvPr id="15" name="Text 12"/>
          <p:cNvSpPr/>
          <p:nvPr/>
        </p:nvSpPr>
        <p:spPr>
          <a:xfrm>
            <a:off x="8776982" y="2587261"/>
            <a:ext cx="7096465" cy="347988"/>
          </a:xfrm>
          <a:prstGeom prst="rect">
            <a:avLst/>
          </a:prstGeom>
          <a:noFill/>
          <a:ln/>
        </p:spPr>
        <p:txBody>
          <a:bodyPr wrap="square" lIns="0" tIns="0" rIns="0" bIns="0" rtlCol="0" anchor="ctr"/>
          <a:lstStyle/>
          <a:p>
            <a:pPr>
              <a:lnSpc>
                <a:spcPct val="130000"/>
              </a:lnSpc>
            </a:pPr>
            <a:r>
              <a:rPr lang="en-US" sz="1761" dirty="0">
                <a:solidFill>
                  <a:srgbClr val="E1E3E6"/>
                </a:solidFill>
                <a:latin typeface="MiSans" pitchFamily="34" charset="0"/>
                <a:ea typeface="MiSans" pitchFamily="34" charset="-122"/>
                <a:cs typeface="MiSans" pitchFamily="34" charset="-120"/>
              </a:rPr>
              <a:t>• </a:t>
            </a:r>
            <a:r>
              <a:rPr lang="en-US" sz="1761" b="1" dirty="0">
                <a:solidFill>
                  <a:srgbClr val="C8A97E"/>
                </a:solidFill>
                <a:latin typeface="MiSans" pitchFamily="34" charset="0"/>
                <a:ea typeface="MiSans" pitchFamily="34" charset="-122"/>
                <a:cs typeface="MiSans" pitchFamily="34" charset="-120"/>
              </a:rPr>
              <a:t>混合推荐系统</a:t>
            </a:r>
            <a:r>
              <a:rPr lang="en-US" sz="1761" dirty="0">
                <a:solidFill>
                  <a:srgbClr val="E1E3E6"/>
                </a:solidFill>
                <a:latin typeface="MiSans" pitchFamily="34" charset="0"/>
                <a:ea typeface="MiSans" pitchFamily="34" charset="-122"/>
                <a:cs typeface="MiSans" pitchFamily="34" charset="-120"/>
              </a:rPr>
              <a:t>：三维度融合</a:t>
            </a:r>
            <a:endParaRPr lang="en-US" sz="1600" dirty="0"/>
          </a:p>
        </p:txBody>
      </p:sp>
      <p:sp>
        <p:nvSpPr>
          <p:cNvPr id="16" name="Text 13"/>
          <p:cNvSpPr/>
          <p:nvPr/>
        </p:nvSpPr>
        <p:spPr>
          <a:xfrm>
            <a:off x="8776982" y="3084386"/>
            <a:ext cx="7096465" cy="347988"/>
          </a:xfrm>
          <a:prstGeom prst="rect">
            <a:avLst/>
          </a:prstGeom>
          <a:noFill/>
          <a:ln/>
        </p:spPr>
        <p:txBody>
          <a:bodyPr wrap="square" lIns="0" tIns="0" rIns="0" bIns="0" rtlCol="0" anchor="ctr"/>
          <a:lstStyle/>
          <a:p>
            <a:pPr>
              <a:lnSpc>
                <a:spcPct val="130000"/>
              </a:lnSpc>
            </a:pPr>
            <a:r>
              <a:rPr lang="en-US" sz="1761" dirty="0">
                <a:solidFill>
                  <a:srgbClr val="E1E3E6"/>
                </a:solidFill>
                <a:latin typeface="MiSans" pitchFamily="34" charset="0"/>
                <a:ea typeface="MiSans" pitchFamily="34" charset="-122"/>
                <a:cs typeface="MiSans" pitchFamily="34" charset="-120"/>
              </a:rPr>
              <a:t>• </a:t>
            </a:r>
            <a:r>
              <a:rPr lang="en-US" sz="1761" b="1" dirty="0">
                <a:solidFill>
                  <a:srgbClr val="C8A97E"/>
                </a:solidFill>
                <a:latin typeface="MiSans" pitchFamily="34" charset="0"/>
                <a:ea typeface="MiSans" pitchFamily="34" charset="-122"/>
                <a:cs typeface="MiSans" pitchFamily="34" charset="-120"/>
              </a:rPr>
              <a:t>时空可视化</a:t>
            </a:r>
            <a:r>
              <a:rPr lang="en-US" sz="1761" dirty="0">
                <a:solidFill>
                  <a:srgbClr val="E1E3E6"/>
                </a:solidFill>
                <a:latin typeface="MiSans" pitchFamily="34" charset="0"/>
                <a:ea typeface="MiSans" pitchFamily="34" charset="-122"/>
                <a:cs typeface="MiSans" pitchFamily="34" charset="-120"/>
              </a:rPr>
              <a:t>：直观展示行为模式</a:t>
            </a:r>
            <a:endParaRPr lang="en-US" sz="1600" dirty="0"/>
          </a:p>
        </p:txBody>
      </p:sp>
      <p:sp>
        <p:nvSpPr>
          <p:cNvPr id="17" name="Text 14"/>
          <p:cNvSpPr/>
          <p:nvPr/>
        </p:nvSpPr>
        <p:spPr>
          <a:xfrm>
            <a:off x="8776982" y="3581512"/>
            <a:ext cx="7096465" cy="347988"/>
          </a:xfrm>
          <a:prstGeom prst="rect">
            <a:avLst/>
          </a:prstGeom>
          <a:noFill/>
          <a:ln/>
        </p:spPr>
        <p:txBody>
          <a:bodyPr wrap="square" lIns="0" tIns="0" rIns="0" bIns="0" rtlCol="0" anchor="ctr"/>
          <a:lstStyle/>
          <a:p>
            <a:pPr>
              <a:lnSpc>
                <a:spcPct val="130000"/>
              </a:lnSpc>
            </a:pPr>
            <a:r>
              <a:rPr lang="en-US" sz="1761" dirty="0">
                <a:solidFill>
                  <a:srgbClr val="E1E3E6"/>
                </a:solidFill>
                <a:latin typeface="MiSans" pitchFamily="34" charset="0"/>
                <a:ea typeface="MiSans" pitchFamily="34" charset="-122"/>
                <a:cs typeface="MiSans" pitchFamily="34" charset="-120"/>
              </a:rPr>
              <a:t>• </a:t>
            </a:r>
            <a:r>
              <a:rPr lang="en-US" sz="1761" b="1" dirty="0">
                <a:solidFill>
                  <a:srgbClr val="C8A97E"/>
                </a:solidFill>
                <a:latin typeface="MiSans" pitchFamily="34" charset="0"/>
                <a:ea typeface="MiSans" pitchFamily="34" charset="-122"/>
                <a:cs typeface="MiSans" pitchFamily="34" charset="-120"/>
              </a:rPr>
              <a:t>社区分析</a:t>
            </a:r>
            <a:r>
              <a:rPr lang="en-US" sz="1761" dirty="0">
                <a:solidFill>
                  <a:srgbClr val="E1E3E6"/>
                </a:solidFill>
                <a:latin typeface="MiSans" pitchFamily="34" charset="0"/>
                <a:ea typeface="MiSans" pitchFamily="34" charset="-122"/>
                <a:cs typeface="MiSans" pitchFamily="34" charset="-120"/>
              </a:rPr>
              <a:t>：发现隐式社交关系</a:t>
            </a:r>
            <a:endParaRPr lang="en-US" sz="1600" dirty="0"/>
          </a:p>
        </p:txBody>
      </p:sp>
      <p:sp>
        <p:nvSpPr>
          <p:cNvPr id="18" name="Text 15"/>
          <p:cNvSpPr/>
          <p:nvPr/>
        </p:nvSpPr>
        <p:spPr>
          <a:xfrm>
            <a:off x="8776982" y="4078637"/>
            <a:ext cx="7096465" cy="347988"/>
          </a:xfrm>
          <a:prstGeom prst="rect">
            <a:avLst/>
          </a:prstGeom>
          <a:noFill/>
          <a:ln/>
        </p:spPr>
        <p:txBody>
          <a:bodyPr wrap="square" lIns="0" tIns="0" rIns="0" bIns="0" rtlCol="0" anchor="ctr"/>
          <a:lstStyle/>
          <a:p>
            <a:pPr>
              <a:lnSpc>
                <a:spcPct val="130000"/>
              </a:lnSpc>
            </a:pPr>
            <a:r>
              <a:rPr lang="en-US" sz="1761" dirty="0">
                <a:solidFill>
                  <a:srgbClr val="E1E3E6"/>
                </a:solidFill>
                <a:latin typeface="MiSans" pitchFamily="34" charset="0"/>
                <a:ea typeface="MiSans" pitchFamily="34" charset="-122"/>
                <a:cs typeface="MiSans" pitchFamily="34" charset="-120"/>
              </a:rPr>
              <a:t>• </a:t>
            </a:r>
            <a:r>
              <a:rPr lang="en-US" sz="1761" b="1" dirty="0">
                <a:solidFill>
                  <a:srgbClr val="C8A97E"/>
                </a:solidFill>
                <a:latin typeface="MiSans" pitchFamily="34" charset="0"/>
                <a:ea typeface="MiSans" pitchFamily="34" charset="-122"/>
                <a:cs typeface="MiSans" pitchFamily="34" charset="-120"/>
              </a:rPr>
              <a:t>马尔可夫预测</a:t>
            </a:r>
            <a:r>
              <a:rPr lang="en-US" sz="1761" dirty="0">
                <a:solidFill>
                  <a:srgbClr val="E1E3E6"/>
                </a:solidFill>
                <a:latin typeface="MiSans" pitchFamily="34" charset="0"/>
                <a:ea typeface="MiSans" pitchFamily="34" charset="-122"/>
                <a:cs typeface="MiSans" pitchFamily="34" charset="-120"/>
              </a:rPr>
              <a:t>：序列建模预测</a:t>
            </a:r>
            <a:endParaRPr lang="en-US" sz="1600" dirty="0"/>
          </a:p>
        </p:txBody>
      </p:sp>
      <p:sp>
        <p:nvSpPr>
          <p:cNvPr id="19" name="Shape 16"/>
          <p:cNvSpPr/>
          <p:nvPr/>
        </p:nvSpPr>
        <p:spPr>
          <a:xfrm>
            <a:off x="521982" y="5420876"/>
            <a:ext cx="49713" cy="2038214"/>
          </a:xfrm>
          <a:custGeom>
            <a:avLst/>
            <a:gdLst/>
            <a:ahLst/>
            <a:cxnLst/>
            <a:rect l="l" t="t" r="r" b="b"/>
            <a:pathLst>
              <a:path w="49713" h="2038214">
                <a:moveTo>
                  <a:pt x="0" y="0"/>
                </a:moveTo>
                <a:lnTo>
                  <a:pt x="49713" y="0"/>
                </a:lnTo>
                <a:lnTo>
                  <a:pt x="49713" y="2038214"/>
                </a:lnTo>
                <a:lnTo>
                  <a:pt x="0" y="2038214"/>
                </a:lnTo>
                <a:lnTo>
                  <a:pt x="0" y="0"/>
                </a:lnTo>
                <a:close/>
              </a:path>
            </a:pathLst>
          </a:custGeom>
          <a:solidFill>
            <a:srgbClr val="4A6D8C"/>
          </a:solidFill>
          <a:ln/>
        </p:spPr>
      </p:sp>
      <p:sp>
        <p:nvSpPr>
          <p:cNvPr id="20" name="Text 17"/>
          <p:cNvSpPr/>
          <p:nvPr/>
        </p:nvSpPr>
        <p:spPr>
          <a:xfrm>
            <a:off x="944538" y="5719151"/>
            <a:ext cx="15000758" cy="447413"/>
          </a:xfrm>
          <a:prstGeom prst="rect">
            <a:avLst/>
          </a:prstGeom>
          <a:noFill/>
          <a:ln/>
        </p:spPr>
        <p:txBody>
          <a:bodyPr wrap="square" lIns="0" tIns="0" rIns="0" bIns="0" rtlCol="0" anchor="ctr"/>
          <a:lstStyle/>
          <a:p>
            <a:pPr>
              <a:lnSpc>
                <a:spcPct val="100000"/>
              </a:lnSpc>
            </a:pPr>
            <a:r>
              <a:rPr lang="en-US" sz="2936" b="1" dirty="0">
                <a:solidFill>
                  <a:srgbClr val="C8A97E"/>
                </a:solidFill>
                <a:latin typeface="MiSans" pitchFamily="34" charset="0"/>
                <a:ea typeface="MiSans" pitchFamily="34" charset="-122"/>
                <a:cs typeface="MiSans" pitchFamily="34" charset="-120"/>
              </a:rPr>
              <a:t>未来研究方向</a:t>
            </a:r>
            <a:endParaRPr lang="en-US" sz="1600" dirty="0"/>
          </a:p>
        </p:txBody>
      </p:sp>
      <p:sp>
        <p:nvSpPr>
          <p:cNvPr id="21" name="Text 18"/>
          <p:cNvSpPr/>
          <p:nvPr/>
        </p:nvSpPr>
        <p:spPr>
          <a:xfrm>
            <a:off x="944538" y="6439983"/>
            <a:ext cx="1454092" cy="298275"/>
          </a:xfrm>
          <a:prstGeom prst="rect">
            <a:avLst/>
          </a:prstGeom>
          <a:noFill/>
          <a:ln/>
        </p:spPr>
        <p:txBody>
          <a:bodyPr wrap="square" lIns="0" tIns="0" rIns="0" bIns="0" rtlCol="0" anchor="ctr"/>
          <a:lstStyle/>
          <a:p>
            <a:pPr>
              <a:lnSpc>
                <a:spcPct val="130000"/>
              </a:lnSpc>
            </a:pPr>
            <a:r>
              <a:rPr lang="en-US" sz="1761" b="1" dirty="0">
                <a:solidFill>
                  <a:srgbClr val="C8A97E"/>
                </a:solidFill>
                <a:latin typeface="MiSans" pitchFamily="34" charset="0"/>
                <a:ea typeface="MiSans" pitchFamily="34" charset="-122"/>
                <a:cs typeface="MiSans" pitchFamily="34" charset="-120"/>
              </a:rPr>
              <a:t>深度学习模型</a:t>
            </a:r>
            <a:endParaRPr lang="en-US" sz="1600" dirty="0"/>
          </a:p>
        </p:txBody>
      </p:sp>
      <p:sp>
        <p:nvSpPr>
          <p:cNvPr id="22" name="Text 19"/>
          <p:cNvSpPr/>
          <p:nvPr/>
        </p:nvSpPr>
        <p:spPr>
          <a:xfrm>
            <a:off x="944538" y="6862539"/>
            <a:ext cx="4834544" cy="298275"/>
          </a:xfrm>
          <a:prstGeom prst="rect">
            <a:avLst/>
          </a:prstGeom>
          <a:noFill/>
          <a:ln/>
        </p:spPr>
        <p:txBody>
          <a:bodyPr wrap="square" lIns="0" tIns="0" rIns="0" bIns="0" rtlCol="0" anchor="ctr"/>
          <a:lstStyle/>
          <a:p>
            <a:pPr>
              <a:lnSpc>
                <a:spcPct val="130000"/>
              </a:lnSpc>
            </a:pPr>
            <a:r>
              <a:rPr lang="en-US" sz="1566" dirty="0">
                <a:solidFill>
                  <a:schemeClr val="bg1">
                    <a:lumMod val="95000"/>
                  </a:schemeClr>
                </a:solidFill>
                <a:latin typeface="MiSans" pitchFamily="34" charset="0"/>
                <a:ea typeface="MiSans" pitchFamily="34" charset="-122"/>
                <a:cs typeface="MiSans" pitchFamily="34" charset="-120"/>
              </a:rPr>
              <a:t>引入神经网络提取更复杂的特征模式</a:t>
            </a:r>
            <a:endParaRPr lang="en-US" sz="1600" dirty="0">
              <a:solidFill>
                <a:schemeClr val="bg1">
                  <a:lumMod val="95000"/>
                </a:schemeClr>
              </a:solidFill>
            </a:endParaRPr>
          </a:p>
        </p:txBody>
      </p:sp>
      <p:sp>
        <p:nvSpPr>
          <p:cNvPr id="23" name="Text 20"/>
          <p:cNvSpPr/>
          <p:nvPr/>
        </p:nvSpPr>
        <p:spPr>
          <a:xfrm>
            <a:off x="5983888" y="6439983"/>
            <a:ext cx="1454092" cy="298275"/>
          </a:xfrm>
          <a:prstGeom prst="rect">
            <a:avLst/>
          </a:prstGeom>
          <a:noFill/>
          <a:ln/>
        </p:spPr>
        <p:txBody>
          <a:bodyPr wrap="square" lIns="0" tIns="0" rIns="0" bIns="0" rtlCol="0" anchor="ctr"/>
          <a:lstStyle/>
          <a:p>
            <a:pPr>
              <a:lnSpc>
                <a:spcPct val="130000"/>
              </a:lnSpc>
            </a:pPr>
            <a:r>
              <a:rPr lang="en-US" sz="1761" b="1" dirty="0">
                <a:solidFill>
                  <a:srgbClr val="C8A97E"/>
                </a:solidFill>
                <a:latin typeface="MiSans" pitchFamily="34" charset="0"/>
                <a:ea typeface="MiSans" pitchFamily="34" charset="-122"/>
                <a:cs typeface="MiSans" pitchFamily="34" charset="-120"/>
              </a:rPr>
              <a:t>类别偏好建模</a:t>
            </a:r>
            <a:endParaRPr lang="en-US" sz="1600" dirty="0"/>
          </a:p>
        </p:txBody>
      </p:sp>
      <p:sp>
        <p:nvSpPr>
          <p:cNvPr id="24" name="Text 21"/>
          <p:cNvSpPr/>
          <p:nvPr/>
        </p:nvSpPr>
        <p:spPr>
          <a:xfrm>
            <a:off x="5983888" y="6862539"/>
            <a:ext cx="4834544" cy="298275"/>
          </a:xfrm>
          <a:prstGeom prst="rect">
            <a:avLst/>
          </a:prstGeom>
          <a:noFill/>
          <a:ln/>
        </p:spPr>
        <p:txBody>
          <a:bodyPr wrap="square" lIns="0" tIns="0" rIns="0" bIns="0" rtlCol="0" anchor="ctr"/>
          <a:lstStyle/>
          <a:p>
            <a:pPr>
              <a:lnSpc>
                <a:spcPct val="130000"/>
              </a:lnSpc>
            </a:pPr>
            <a:r>
              <a:rPr lang="en-US" sz="1566" dirty="0">
                <a:solidFill>
                  <a:schemeClr val="bg1">
                    <a:lumMod val="95000"/>
                  </a:schemeClr>
                </a:solidFill>
                <a:latin typeface="MiSans" pitchFamily="34" charset="0"/>
                <a:ea typeface="MiSans" pitchFamily="34" charset="-122"/>
                <a:cs typeface="MiSans" pitchFamily="34" charset="-120"/>
              </a:rPr>
              <a:t>加入地点类别偏好，提升推荐多样性</a:t>
            </a:r>
            <a:endParaRPr lang="en-US" sz="1600" dirty="0">
              <a:solidFill>
                <a:schemeClr val="bg1">
                  <a:lumMod val="95000"/>
                </a:schemeClr>
              </a:solidFill>
            </a:endParaRPr>
          </a:p>
        </p:txBody>
      </p:sp>
      <p:sp>
        <p:nvSpPr>
          <p:cNvPr id="25" name="Text 22"/>
          <p:cNvSpPr/>
          <p:nvPr/>
        </p:nvSpPr>
        <p:spPr>
          <a:xfrm>
            <a:off x="11023238" y="6439983"/>
            <a:ext cx="1454092" cy="298275"/>
          </a:xfrm>
          <a:prstGeom prst="rect">
            <a:avLst/>
          </a:prstGeom>
          <a:noFill/>
          <a:ln/>
        </p:spPr>
        <p:txBody>
          <a:bodyPr wrap="square" lIns="0" tIns="0" rIns="0" bIns="0" rtlCol="0" anchor="ctr"/>
          <a:lstStyle/>
          <a:p>
            <a:pPr>
              <a:lnSpc>
                <a:spcPct val="130000"/>
              </a:lnSpc>
            </a:pPr>
            <a:r>
              <a:rPr lang="en-US" sz="1761" b="1" dirty="0">
                <a:solidFill>
                  <a:srgbClr val="C8A97E"/>
                </a:solidFill>
                <a:latin typeface="MiSans" pitchFamily="34" charset="0"/>
                <a:ea typeface="MiSans" pitchFamily="34" charset="-122"/>
                <a:cs typeface="MiSans" pitchFamily="34" charset="-120"/>
              </a:rPr>
              <a:t>社交网络关系</a:t>
            </a:r>
            <a:endParaRPr lang="en-US" sz="1600" dirty="0"/>
          </a:p>
        </p:txBody>
      </p:sp>
      <p:sp>
        <p:nvSpPr>
          <p:cNvPr id="26" name="Text 23"/>
          <p:cNvSpPr/>
          <p:nvPr/>
        </p:nvSpPr>
        <p:spPr>
          <a:xfrm>
            <a:off x="11023238" y="6862539"/>
            <a:ext cx="4834544" cy="298275"/>
          </a:xfrm>
          <a:prstGeom prst="rect">
            <a:avLst/>
          </a:prstGeom>
          <a:noFill/>
          <a:ln/>
        </p:spPr>
        <p:txBody>
          <a:bodyPr wrap="square" lIns="0" tIns="0" rIns="0" bIns="0" rtlCol="0" anchor="ctr"/>
          <a:lstStyle/>
          <a:p>
            <a:pPr>
              <a:lnSpc>
                <a:spcPct val="130000"/>
              </a:lnSpc>
            </a:pPr>
            <a:r>
              <a:rPr lang="en-US" sz="1566" dirty="0">
                <a:solidFill>
                  <a:schemeClr val="bg1">
                    <a:lumMod val="95000"/>
                  </a:schemeClr>
                </a:solidFill>
                <a:latin typeface="MiSans" pitchFamily="34" charset="0"/>
                <a:ea typeface="MiSans" pitchFamily="34" charset="-122"/>
                <a:cs typeface="MiSans" pitchFamily="34" charset="-120"/>
              </a:rPr>
              <a:t>考虑显式社交关系，增强协同过滤效果</a:t>
            </a:r>
            <a:endParaRPr lang="en-US" sz="1600" dirty="0">
              <a:solidFill>
                <a:schemeClr val="bg1">
                  <a:lumMod val="95000"/>
                </a:schemeClr>
              </a:solidFill>
            </a:endParaRPr>
          </a:p>
        </p:txBody>
      </p:sp>
      <p:sp>
        <p:nvSpPr>
          <p:cNvPr id="27" name="Shape 24"/>
          <p:cNvSpPr/>
          <p:nvPr/>
        </p:nvSpPr>
        <p:spPr>
          <a:xfrm>
            <a:off x="5003748" y="7968643"/>
            <a:ext cx="6251352" cy="820257"/>
          </a:xfrm>
          <a:custGeom>
            <a:avLst/>
            <a:gdLst/>
            <a:ahLst/>
            <a:cxnLst/>
            <a:rect l="l" t="t" r="r" b="b"/>
            <a:pathLst>
              <a:path w="6251352" h="820257">
                <a:moveTo>
                  <a:pt x="49716" y="0"/>
                </a:moveTo>
                <a:lnTo>
                  <a:pt x="6201636" y="0"/>
                </a:lnTo>
                <a:cubicBezTo>
                  <a:pt x="6229093" y="0"/>
                  <a:pt x="6251352" y="22259"/>
                  <a:pt x="6251352" y="49716"/>
                </a:cubicBezTo>
                <a:lnTo>
                  <a:pt x="6251352" y="770541"/>
                </a:lnTo>
                <a:cubicBezTo>
                  <a:pt x="6251352" y="797998"/>
                  <a:pt x="6229093" y="820257"/>
                  <a:pt x="6201636" y="820257"/>
                </a:cubicBezTo>
                <a:lnTo>
                  <a:pt x="49716" y="820257"/>
                </a:lnTo>
                <a:cubicBezTo>
                  <a:pt x="22259" y="820257"/>
                  <a:pt x="0" y="797998"/>
                  <a:pt x="0" y="770541"/>
                </a:cubicBezTo>
                <a:lnTo>
                  <a:pt x="0" y="49716"/>
                </a:lnTo>
                <a:cubicBezTo>
                  <a:pt x="0" y="22277"/>
                  <a:pt x="22277" y="0"/>
                  <a:pt x="49716" y="0"/>
                </a:cubicBezTo>
                <a:close/>
              </a:path>
            </a:pathLst>
          </a:custGeom>
          <a:solidFill>
            <a:srgbClr val="000000">
              <a:alpha val="0"/>
            </a:srgbClr>
          </a:solidFill>
          <a:ln w="25400">
            <a:solidFill>
              <a:srgbClr val="C8A97E"/>
            </a:solidFill>
            <a:prstDash val="solid"/>
          </a:ln>
        </p:spPr>
      </p:sp>
      <p:sp>
        <p:nvSpPr>
          <p:cNvPr id="28" name="Text 25"/>
          <p:cNvSpPr/>
          <p:nvPr/>
        </p:nvSpPr>
        <p:spPr>
          <a:xfrm>
            <a:off x="5339308" y="8179921"/>
            <a:ext cx="5582822" cy="397700"/>
          </a:xfrm>
          <a:prstGeom prst="rect">
            <a:avLst/>
          </a:prstGeom>
          <a:noFill/>
          <a:ln/>
        </p:spPr>
        <p:txBody>
          <a:bodyPr wrap="square" lIns="0" tIns="0" rIns="0" bIns="0" rtlCol="0" anchor="ctr"/>
          <a:lstStyle/>
          <a:p>
            <a:pPr algn="ctr">
              <a:lnSpc>
                <a:spcPct val="110000"/>
              </a:lnSpc>
            </a:pPr>
            <a:r>
              <a:rPr lang="en-US" sz="2349" b="1" kern="0" spc="117" dirty="0">
                <a:solidFill>
                  <a:srgbClr val="C8A97E"/>
                </a:solidFill>
                <a:latin typeface="MiSans" pitchFamily="34" charset="0"/>
                <a:ea typeface="MiSans" pitchFamily="34" charset="-122"/>
                <a:cs typeface="MiSans" pitchFamily="34" charset="-120"/>
              </a:rPr>
              <a:t>THANK YOU FOR YOUR ATTENTION</a:t>
            </a:r>
            <a:endParaRPr lang="en-US" sz="1600" dirty="0"/>
          </a:p>
        </p:txBody>
      </p:sp>
      <p:sp>
        <p:nvSpPr>
          <p:cNvPr id="29" name="Text 26"/>
          <p:cNvSpPr/>
          <p:nvPr/>
        </p:nvSpPr>
        <p:spPr>
          <a:xfrm>
            <a:off x="434985" y="9000178"/>
            <a:ext cx="15386031" cy="347988"/>
          </a:xfrm>
          <a:prstGeom prst="rect">
            <a:avLst/>
          </a:prstGeom>
          <a:noFill/>
          <a:ln/>
        </p:spPr>
        <p:txBody>
          <a:bodyPr wrap="square" lIns="0" tIns="0" rIns="0" bIns="0" rtlCol="0" anchor="ctr"/>
          <a:lstStyle/>
          <a:p>
            <a:pPr algn="ctr">
              <a:lnSpc>
                <a:spcPct val="120000"/>
              </a:lnSpc>
            </a:pP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1A1D21"/>
        </a:solidFill>
        <a:effectLst/>
      </p:bgPr>
    </p:bg>
    <p:spTree>
      <p:nvGrpSpPr>
        <p:cNvPr id="1" name=""/>
        <p:cNvGrpSpPr/>
        <p:nvPr/>
      </p:nvGrpSpPr>
      <p:grpSpPr>
        <a:xfrm>
          <a:off x="0" y="0"/>
          <a:ext cx="0" cy="0"/>
          <a:chOff x="0" y="0"/>
          <a:chExt cx="0" cy="0"/>
        </a:xfrm>
      </p:grpSpPr>
      <p:pic>
        <p:nvPicPr>
          <p:cNvPr id="2" name="Image 0" descr="https://kimi-web-img.moonshot.cn/img/20624284.s21i.faiusr.com/4acf36cd763d264c368880f7b0f18618eff79194.png"/>
          <p:cNvPicPr>
            <a:picLocks noChangeAspect="1"/>
          </p:cNvPicPr>
          <p:nvPr/>
        </p:nvPicPr>
        <p:blipFill>
          <a:blip r:embed="rId3">
            <a:alphaModFix amt="30000"/>
          </a:blip>
          <a:srcRect t="16277" b="16277"/>
          <a:stretch/>
        </p:blipFill>
        <p:spPr>
          <a:xfrm>
            <a:off x="0" y="0"/>
            <a:ext cx="16256000" cy="9144000"/>
          </a:xfrm>
          <a:prstGeom prst="roundRect">
            <a:avLst>
              <a:gd name="adj" fmla="val 0"/>
            </a:avLst>
          </a:prstGeom>
        </p:spPr>
      </p:pic>
      <p:sp>
        <p:nvSpPr>
          <p:cNvPr id="3" name="Shape 0"/>
          <p:cNvSpPr/>
          <p:nvPr/>
        </p:nvSpPr>
        <p:spPr>
          <a:xfrm>
            <a:off x="0" y="0"/>
            <a:ext cx="16256000" cy="9144000"/>
          </a:xfrm>
          <a:custGeom>
            <a:avLst/>
            <a:gdLst/>
            <a:ahLst/>
            <a:cxnLst/>
            <a:rect l="l" t="t" r="r" b="b"/>
            <a:pathLst>
              <a:path w="16256000" h="9144000">
                <a:moveTo>
                  <a:pt x="0" y="0"/>
                </a:moveTo>
                <a:lnTo>
                  <a:pt x="16256000" y="0"/>
                </a:lnTo>
                <a:lnTo>
                  <a:pt x="16256000" y="9144000"/>
                </a:lnTo>
                <a:lnTo>
                  <a:pt x="0" y="9144000"/>
                </a:lnTo>
                <a:lnTo>
                  <a:pt x="0" y="0"/>
                </a:lnTo>
                <a:close/>
              </a:path>
            </a:pathLst>
          </a:custGeom>
          <a:gradFill flip="none" rotWithShape="1">
            <a:gsLst>
              <a:gs pos="0">
                <a:srgbClr val="1A1D21">
                  <a:alpha val="98000"/>
                </a:srgbClr>
              </a:gs>
              <a:gs pos="50000">
                <a:srgbClr val="4A6D8C">
                  <a:alpha val="15000"/>
                </a:srgbClr>
              </a:gs>
              <a:gs pos="100000">
                <a:srgbClr val="000000">
                  <a:alpha val="0"/>
                </a:srgbClr>
              </a:gs>
            </a:gsLst>
            <a:lin ang="0" scaled="1"/>
          </a:gradFill>
          <a:ln/>
        </p:spPr>
      </p:sp>
      <p:sp>
        <p:nvSpPr>
          <p:cNvPr id="4" name="Text 1"/>
          <p:cNvSpPr/>
          <p:nvPr/>
        </p:nvSpPr>
        <p:spPr>
          <a:xfrm>
            <a:off x="508000" y="4114800"/>
            <a:ext cx="3479800" cy="2286000"/>
          </a:xfrm>
          <a:prstGeom prst="rect">
            <a:avLst/>
          </a:prstGeom>
          <a:noFill/>
          <a:ln/>
        </p:spPr>
        <p:txBody>
          <a:bodyPr wrap="square" lIns="0" tIns="0" rIns="0" bIns="0" rtlCol="0" anchor="ctr"/>
          <a:lstStyle/>
          <a:p>
            <a:pPr>
              <a:lnSpc>
                <a:spcPct val="80000"/>
              </a:lnSpc>
            </a:pPr>
            <a:r>
              <a:rPr lang="en-US" sz="18000" b="1" dirty="0">
                <a:solidFill>
                  <a:schemeClr val="bg1">
                    <a:lumMod val="95000"/>
                  </a:schemeClr>
                </a:solidFill>
                <a:latin typeface="MiSans" pitchFamily="34" charset="0"/>
                <a:ea typeface="MiSans" pitchFamily="34" charset="-122"/>
                <a:cs typeface="MiSans" pitchFamily="34" charset="-120"/>
              </a:rPr>
              <a:t>01</a:t>
            </a:r>
            <a:endParaRPr lang="en-US" sz="1600" dirty="0">
              <a:solidFill>
                <a:schemeClr val="bg1">
                  <a:lumMod val="95000"/>
                </a:schemeClr>
              </a:solidFill>
            </a:endParaRPr>
          </a:p>
        </p:txBody>
      </p:sp>
      <p:sp>
        <p:nvSpPr>
          <p:cNvPr id="5" name="Text 2"/>
          <p:cNvSpPr/>
          <p:nvPr/>
        </p:nvSpPr>
        <p:spPr>
          <a:xfrm>
            <a:off x="3246173" y="4953000"/>
            <a:ext cx="4114800" cy="1143000"/>
          </a:xfrm>
          <a:prstGeom prst="rect">
            <a:avLst/>
          </a:prstGeom>
          <a:noFill/>
          <a:ln/>
        </p:spPr>
        <p:txBody>
          <a:bodyPr wrap="square" lIns="0" tIns="0" rIns="0" bIns="0" rtlCol="0" anchor="ctr"/>
          <a:lstStyle/>
          <a:p>
            <a:pPr>
              <a:lnSpc>
                <a:spcPct val="100000"/>
              </a:lnSpc>
            </a:pPr>
            <a:r>
              <a:rPr lang="en-US" sz="7200" b="1" dirty="0">
                <a:solidFill>
                  <a:srgbClr val="E1E3E6"/>
                </a:solidFill>
                <a:latin typeface="MiSans" pitchFamily="34" charset="0"/>
                <a:ea typeface="MiSans" pitchFamily="34" charset="-122"/>
                <a:cs typeface="MiSans" pitchFamily="34" charset="-120"/>
              </a:rPr>
              <a:t>项目概述</a:t>
            </a:r>
            <a:endParaRPr lang="en-US" sz="1600" dirty="0"/>
          </a:p>
        </p:txBody>
      </p:sp>
      <p:sp>
        <p:nvSpPr>
          <p:cNvPr id="6" name="Shape 3"/>
          <p:cNvSpPr/>
          <p:nvPr/>
        </p:nvSpPr>
        <p:spPr>
          <a:xfrm>
            <a:off x="508000" y="6807200"/>
            <a:ext cx="3251200" cy="50800"/>
          </a:xfrm>
          <a:custGeom>
            <a:avLst/>
            <a:gdLst/>
            <a:ahLst/>
            <a:cxnLst/>
            <a:rect l="l" t="t" r="r" b="b"/>
            <a:pathLst>
              <a:path w="3251200" h="50800">
                <a:moveTo>
                  <a:pt x="0" y="0"/>
                </a:moveTo>
                <a:lnTo>
                  <a:pt x="3251200" y="0"/>
                </a:lnTo>
                <a:lnTo>
                  <a:pt x="3251200" y="50800"/>
                </a:lnTo>
                <a:lnTo>
                  <a:pt x="0" y="50800"/>
                </a:lnTo>
                <a:lnTo>
                  <a:pt x="0" y="0"/>
                </a:lnTo>
                <a:close/>
              </a:path>
            </a:pathLst>
          </a:custGeom>
          <a:solidFill>
            <a:srgbClr val="C8A97E"/>
          </a:solidFill>
          <a:ln/>
        </p:spPr>
      </p:sp>
      <p:sp>
        <p:nvSpPr>
          <p:cNvPr id="7" name="Text 4"/>
          <p:cNvSpPr/>
          <p:nvPr/>
        </p:nvSpPr>
        <p:spPr>
          <a:xfrm>
            <a:off x="508000" y="7162800"/>
            <a:ext cx="6591300" cy="457200"/>
          </a:xfrm>
          <a:prstGeom prst="rect">
            <a:avLst/>
          </a:prstGeom>
          <a:noFill/>
          <a:ln/>
        </p:spPr>
        <p:txBody>
          <a:bodyPr wrap="square" lIns="0" tIns="0" rIns="0" bIns="0" rtlCol="0" anchor="ctr"/>
          <a:lstStyle/>
          <a:p>
            <a:pPr>
              <a:lnSpc>
                <a:spcPct val="100000"/>
              </a:lnSpc>
            </a:pPr>
            <a:r>
              <a:rPr lang="en-US" sz="3000" dirty="0">
                <a:solidFill>
                  <a:schemeClr val="bg1">
                    <a:lumMod val="95000"/>
                  </a:schemeClr>
                </a:solidFill>
                <a:latin typeface="MiSans" pitchFamily="34" charset="0"/>
                <a:ea typeface="MiSans" pitchFamily="34" charset="-122"/>
                <a:cs typeface="MiSans" pitchFamily="34" charset="-120"/>
              </a:rPr>
              <a:t>研究背景 · 系统架构 · 技术路线</a:t>
            </a:r>
            <a:endParaRPr lang="en-US" sz="1600" dirty="0">
              <a:solidFill>
                <a:schemeClr val="bg1">
                  <a:lumMod val="95000"/>
                </a:schemeClr>
              </a:solidFill>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466456" y="513102"/>
            <a:ext cx="466456" cy="466456"/>
          </a:xfrm>
          <a:custGeom>
            <a:avLst/>
            <a:gdLst/>
            <a:ahLst/>
            <a:cxnLst/>
            <a:rect l="l" t="t" r="r" b="b"/>
            <a:pathLst>
              <a:path w="466456" h="466456">
                <a:moveTo>
                  <a:pt x="46646" y="0"/>
                </a:moveTo>
                <a:lnTo>
                  <a:pt x="419811" y="0"/>
                </a:lnTo>
                <a:cubicBezTo>
                  <a:pt x="445555" y="0"/>
                  <a:pt x="466456" y="20901"/>
                  <a:pt x="466456" y="46646"/>
                </a:cubicBezTo>
                <a:lnTo>
                  <a:pt x="466456" y="419811"/>
                </a:lnTo>
                <a:cubicBezTo>
                  <a:pt x="466456" y="445572"/>
                  <a:pt x="445572" y="466456"/>
                  <a:pt x="419811" y="466456"/>
                </a:cubicBezTo>
                <a:lnTo>
                  <a:pt x="46646" y="466456"/>
                </a:lnTo>
                <a:cubicBezTo>
                  <a:pt x="20901" y="466456"/>
                  <a:pt x="0" y="445555"/>
                  <a:pt x="0" y="419811"/>
                </a:cubicBezTo>
                <a:lnTo>
                  <a:pt x="0" y="46646"/>
                </a:lnTo>
                <a:cubicBezTo>
                  <a:pt x="0" y="20884"/>
                  <a:pt x="20884" y="0"/>
                  <a:pt x="46646" y="0"/>
                </a:cubicBezTo>
                <a:close/>
              </a:path>
            </a:pathLst>
          </a:custGeom>
          <a:solidFill>
            <a:srgbClr val="4A6D8C"/>
          </a:solidFill>
          <a:ln/>
        </p:spPr>
      </p:sp>
      <p:sp>
        <p:nvSpPr>
          <p:cNvPr id="3" name="Text 1"/>
          <p:cNvSpPr/>
          <p:nvPr/>
        </p:nvSpPr>
        <p:spPr>
          <a:xfrm>
            <a:off x="580641" y="583070"/>
            <a:ext cx="349842" cy="326519"/>
          </a:xfrm>
          <a:prstGeom prst="rect">
            <a:avLst/>
          </a:prstGeom>
          <a:noFill/>
          <a:ln/>
        </p:spPr>
        <p:txBody>
          <a:bodyPr wrap="square" lIns="0" tIns="0" rIns="0" bIns="0" rtlCol="0" anchor="ctr"/>
          <a:lstStyle/>
          <a:p>
            <a:pPr>
              <a:lnSpc>
                <a:spcPct val="120000"/>
              </a:lnSpc>
            </a:pPr>
            <a:r>
              <a:rPr lang="en-US" sz="1836" b="1" dirty="0">
                <a:solidFill>
                  <a:srgbClr val="E1E3E6"/>
                </a:solidFill>
                <a:latin typeface="MiSans" pitchFamily="34" charset="0"/>
                <a:ea typeface="MiSans" pitchFamily="34" charset="-122"/>
                <a:cs typeface="MiSans" pitchFamily="34" charset="-120"/>
              </a:rPr>
              <a:t>01</a:t>
            </a:r>
            <a:endParaRPr lang="en-US" sz="1600" dirty="0"/>
          </a:p>
        </p:txBody>
      </p:sp>
      <p:sp>
        <p:nvSpPr>
          <p:cNvPr id="4" name="Text 2"/>
          <p:cNvSpPr/>
          <p:nvPr/>
        </p:nvSpPr>
        <p:spPr>
          <a:xfrm>
            <a:off x="1119495" y="466456"/>
            <a:ext cx="2518864" cy="559747"/>
          </a:xfrm>
          <a:prstGeom prst="rect">
            <a:avLst/>
          </a:prstGeom>
          <a:noFill/>
          <a:ln/>
        </p:spPr>
        <p:txBody>
          <a:bodyPr wrap="square" lIns="0" tIns="0" rIns="0" bIns="0" rtlCol="0" anchor="ctr"/>
          <a:lstStyle/>
          <a:p>
            <a:pPr>
              <a:lnSpc>
                <a:spcPct val="80000"/>
              </a:lnSpc>
            </a:pPr>
            <a:r>
              <a:rPr lang="en-US" sz="4407" b="1" dirty="0">
                <a:solidFill>
                  <a:srgbClr val="E1E3E6"/>
                </a:solidFill>
                <a:latin typeface="MiSans" pitchFamily="34" charset="0"/>
                <a:ea typeface="MiSans" pitchFamily="34" charset="-122"/>
                <a:cs typeface="MiSans" pitchFamily="34" charset="-120"/>
              </a:rPr>
              <a:t>项目简介</a:t>
            </a:r>
            <a:endParaRPr lang="en-US" sz="1600" dirty="0"/>
          </a:p>
        </p:txBody>
      </p:sp>
      <p:sp>
        <p:nvSpPr>
          <p:cNvPr id="5" name="Text 3"/>
          <p:cNvSpPr/>
          <p:nvPr/>
        </p:nvSpPr>
        <p:spPr>
          <a:xfrm>
            <a:off x="466456" y="1166141"/>
            <a:ext cx="15439702" cy="326519"/>
          </a:xfrm>
          <a:prstGeom prst="rect">
            <a:avLst/>
          </a:prstGeom>
          <a:noFill/>
          <a:ln/>
        </p:spPr>
        <p:txBody>
          <a:bodyPr wrap="square" lIns="0" tIns="0" rIns="0" bIns="0" rtlCol="0" anchor="ctr"/>
          <a:lstStyle/>
          <a:p>
            <a:pPr>
              <a:lnSpc>
                <a:spcPct val="120000"/>
              </a:lnSpc>
            </a:pPr>
            <a:r>
              <a:rPr lang="en-US" sz="1836" dirty="0">
                <a:solidFill>
                  <a:srgbClr val="C8A97E"/>
                </a:solidFill>
                <a:latin typeface="MiSans" pitchFamily="34" charset="0"/>
                <a:ea typeface="MiSans" pitchFamily="34" charset="-122"/>
                <a:cs typeface="MiSans" pitchFamily="34" charset="-120"/>
              </a:rPr>
              <a:t>基于地理位置的社交网络挖掘与POI推荐系统</a:t>
            </a:r>
            <a:endParaRPr lang="en-US" sz="1600" dirty="0"/>
          </a:p>
        </p:txBody>
      </p:sp>
      <p:sp>
        <p:nvSpPr>
          <p:cNvPr id="6" name="Shape 4"/>
          <p:cNvSpPr/>
          <p:nvPr/>
        </p:nvSpPr>
        <p:spPr>
          <a:xfrm>
            <a:off x="470950" y="1609275"/>
            <a:ext cx="46646" cy="2145699"/>
          </a:xfrm>
          <a:custGeom>
            <a:avLst/>
            <a:gdLst/>
            <a:ahLst/>
            <a:cxnLst/>
            <a:rect l="l" t="t" r="r" b="b"/>
            <a:pathLst>
              <a:path w="46646" h="2145699">
                <a:moveTo>
                  <a:pt x="0" y="0"/>
                </a:moveTo>
                <a:lnTo>
                  <a:pt x="46646" y="0"/>
                </a:lnTo>
                <a:lnTo>
                  <a:pt x="46646" y="2145699"/>
                </a:lnTo>
                <a:lnTo>
                  <a:pt x="0" y="2145699"/>
                </a:lnTo>
                <a:lnTo>
                  <a:pt x="0" y="0"/>
                </a:lnTo>
                <a:close/>
              </a:path>
            </a:pathLst>
          </a:custGeom>
          <a:solidFill>
            <a:srgbClr val="4A6D8C"/>
          </a:solidFill>
          <a:ln/>
        </p:spPr>
      </p:sp>
      <p:sp>
        <p:nvSpPr>
          <p:cNvPr id="7" name="Text 5"/>
          <p:cNvSpPr/>
          <p:nvPr/>
        </p:nvSpPr>
        <p:spPr>
          <a:xfrm>
            <a:off x="774147" y="1749212"/>
            <a:ext cx="15136505" cy="373165"/>
          </a:xfrm>
          <a:prstGeom prst="rect">
            <a:avLst/>
          </a:prstGeom>
          <a:noFill/>
          <a:ln/>
        </p:spPr>
        <p:txBody>
          <a:bodyPr wrap="square" lIns="0" tIns="0" rIns="0" bIns="0" rtlCol="0" anchor="ctr"/>
          <a:lstStyle/>
          <a:p>
            <a:pPr>
              <a:lnSpc>
                <a:spcPct val="110000"/>
              </a:lnSpc>
            </a:pPr>
            <a:r>
              <a:rPr lang="en-US" sz="2204" b="1" dirty="0">
                <a:solidFill>
                  <a:srgbClr val="C8A97E"/>
                </a:solidFill>
                <a:latin typeface="MiSans" pitchFamily="34" charset="0"/>
                <a:ea typeface="MiSans" pitchFamily="34" charset="-122"/>
                <a:cs typeface="MiSans" pitchFamily="34" charset="-120"/>
              </a:rPr>
              <a:t>核心功能模块</a:t>
            </a:r>
            <a:endParaRPr lang="en-US" sz="1600" dirty="0"/>
          </a:p>
        </p:txBody>
      </p:sp>
      <p:sp>
        <p:nvSpPr>
          <p:cNvPr id="8" name="Shape 6"/>
          <p:cNvSpPr/>
          <p:nvPr/>
        </p:nvSpPr>
        <p:spPr>
          <a:xfrm>
            <a:off x="2368479" y="2262314"/>
            <a:ext cx="419811" cy="419811"/>
          </a:xfrm>
          <a:custGeom>
            <a:avLst/>
            <a:gdLst/>
            <a:ahLst/>
            <a:cxnLst/>
            <a:rect l="l" t="t" r="r" b="b"/>
            <a:pathLst>
              <a:path w="419811" h="419811">
                <a:moveTo>
                  <a:pt x="52476" y="52476"/>
                </a:moveTo>
                <a:cubicBezTo>
                  <a:pt x="52476" y="37963"/>
                  <a:pt x="40751" y="26238"/>
                  <a:pt x="26238" y="26238"/>
                </a:cubicBezTo>
                <a:cubicBezTo>
                  <a:pt x="11725" y="26238"/>
                  <a:pt x="0" y="37963"/>
                  <a:pt x="0" y="52476"/>
                </a:cubicBezTo>
                <a:lnTo>
                  <a:pt x="0" y="327977"/>
                </a:lnTo>
                <a:cubicBezTo>
                  <a:pt x="0" y="364219"/>
                  <a:pt x="29354" y="393572"/>
                  <a:pt x="65595" y="393572"/>
                </a:cubicBezTo>
                <a:lnTo>
                  <a:pt x="393572" y="393572"/>
                </a:lnTo>
                <a:cubicBezTo>
                  <a:pt x="408085" y="393572"/>
                  <a:pt x="419811" y="381847"/>
                  <a:pt x="419811" y="367334"/>
                </a:cubicBezTo>
                <a:cubicBezTo>
                  <a:pt x="419811" y="352821"/>
                  <a:pt x="408085" y="341096"/>
                  <a:pt x="393572" y="341096"/>
                </a:cubicBezTo>
                <a:lnTo>
                  <a:pt x="65595" y="341096"/>
                </a:lnTo>
                <a:cubicBezTo>
                  <a:pt x="58380" y="341096"/>
                  <a:pt x="52476" y="335193"/>
                  <a:pt x="52476" y="327977"/>
                </a:cubicBezTo>
                <a:lnTo>
                  <a:pt x="52476" y="52476"/>
                </a:lnTo>
                <a:close/>
                <a:moveTo>
                  <a:pt x="385865" y="123483"/>
                </a:moveTo>
                <a:cubicBezTo>
                  <a:pt x="396114" y="113234"/>
                  <a:pt x="396114" y="96589"/>
                  <a:pt x="385865" y="86340"/>
                </a:cubicBezTo>
                <a:cubicBezTo>
                  <a:pt x="375616" y="76091"/>
                  <a:pt x="358971" y="76091"/>
                  <a:pt x="348722" y="86340"/>
                </a:cubicBezTo>
                <a:lnTo>
                  <a:pt x="262382" y="172762"/>
                </a:lnTo>
                <a:lnTo>
                  <a:pt x="215317" y="125779"/>
                </a:lnTo>
                <a:cubicBezTo>
                  <a:pt x="205068" y="115530"/>
                  <a:pt x="188423" y="115530"/>
                  <a:pt x="178174" y="125779"/>
                </a:cubicBezTo>
                <a:lnTo>
                  <a:pt x="99459" y="204494"/>
                </a:lnTo>
                <a:cubicBezTo>
                  <a:pt x="89210" y="214743"/>
                  <a:pt x="89210" y="231388"/>
                  <a:pt x="99459" y="241637"/>
                </a:cubicBezTo>
                <a:cubicBezTo>
                  <a:pt x="109708" y="251886"/>
                  <a:pt x="126353" y="251886"/>
                  <a:pt x="136602" y="241637"/>
                </a:cubicBezTo>
                <a:lnTo>
                  <a:pt x="196786" y="181453"/>
                </a:lnTo>
                <a:lnTo>
                  <a:pt x="243851" y="228518"/>
                </a:lnTo>
                <a:cubicBezTo>
                  <a:pt x="254100" y="238767"/>
                  <a:pt x="270745" y="238767"/>
                  <a:pt x="280994" y="228518"/>
                </a:cubicBezTo>
                <a:lnTo>
                  <a:pt x="385947" y="123565"/>
                </a:lnTo>
                <a:close/>
              </a:path>
            </a:pathLst>
          </a:custGeom>
          <a:solidFill>
            <a:srgbClr val="4A6D8C"/>
          </a:solidFill>
          <a:ln/>
        </p:spPr>
      </p:sp>
      <p:sp>
        <p:nvSpPr>
          <p:cNvPr id="9" name="Text 7"/>
          <p:cNvSpPr/>
          <p:nvPr/>
        </p:nvSpPr>
        <p:spPr>
          <a:xfrm>
            <a:off x="721670" y="2775416"/>
            <a:ext cx="3708327" cy="326519"/>
          </a:xfrm>
          <a:prstGeom prst="rect">
            <a:avLst/>
          </a:prstGeom>
          <a:noFill/>
          <a:ln/>
        </p:spPr>
        <p:txBody>
          <a:bodyPr wrap="square" lIns="0" tIns="0" rIns="0" bIns="0" rtlCol="0" anchor="ctr"/>
          <a:lstStyle/>
          <a:p>
            <a:pPr algn="ctr">
              <a:lnSpc>
                <a:spcPct val="130000"/>
              </a:lnSpc>
            </a:pPr>
            <a:r>
              <a:rPr lang="en-US" sz="1653" b="1" dirty="0">
                <a:solidFill>
                  <a:srgbClr val="E1E3E6"/>
                </a:solidFill>
                <a:latin typeface="MiSans" pitchFamily="34" charset="0"/>
                <a:ea typeface="MiSans" pitchFamily="34" charset="-122"/>
                <a:cs typeface="MiSans" pitchFamily="34" charset="-120"/>
              </a:rPr>
              <a:t>数据可视化</a:t>
            </a:r>
            <a:endParaRPr lang="en-US" sz="1600" dirty="0"/>
          </a:p>
        </p:txBody>
      </p:sp>
      <p:sp>
        <p:nvSpPr>
          <p:cNvPr id="10" name="Text 8"/>
          <p:cNvSpPr/>
          <p:nvPr/>
        </p:nvSpPr>
        <p:spPr>
          <a:xfrm>
            <a:off x="733332" y="3148581"/>
            <a:ext cx="3685004" cy="466456"/>
          </a:xfrm>
          <a:prstGeom prst="rect">
            <a:avLst/>
          </a:prstGeom>
          <a:noFill/>
          <a:ln/>
        </p:spPr>
        <p:txBody>
          <a:bodyPr wrap="square" lIns="0" tIns="0" rIns="0" bIns="0" rtlCol="0" anchor="ctr"/>
          <a:lstStyle/>
          <a:p>
            <a:pPr algn="ctr">
              <a:lnSpc>
                <a:spcPct val="120000"/>
              </a:lnSpc>
            </a:pPr>
            <a:r>
              <a:rPr lang="en-US" sz="1286" dirty="0">
                <a:solidFill>
                  <a:srgbClr val="788A9C"/>
                </a:solidFill>
                <a:latin typeface="MiSans" pitchFamily="34" charset="0"/>
                <a:ea typeface="MiSans" pitchFamily="34" charset="-122"/>
                <a:cs typeface="MiSans" pitchFamily="34" charset="-120"/>
              </a:rPr>
              <a:t>时空模式</a:t>
            </a:r>
            <a:endParaRPr lang="en-US" sz="1600" dirty="0"/>
          </a:p>
          <a:p>
            <a:pPr algn="ctr">
              <a:lnSpc>
                <a:spcPct val="120000"/>
              </a:lnSpc>
            </a:pPr>
            <a:r>
              <a:rPr lang="en-US" sz="1286" dirty="0">
                <a:solidFill>
                  <a:srgbClr val="788A9C"/>
                </a:solidFill>
                <a:latin typeface="MiSans" pitchFamily="34" charset="0"/>
                <a:ea typeface="MiSans" pitchFamily="34" charset="-122"/>
                <a:cs typeface="MiSans" pitchFamily="34" charset="-120"/>
              </a:rPr>
              <a:t>用户行为</a:t>
            </a:r>
            <a:endParaRPr lang="en-US" sz="1600" dirty="0"/>
          </a:p>
        </p:txBody>
      </p:sp>
      <p:sp>
        <p:nvSpPr>
          <p:cNvPr id="11" name="Shape 9"/>
          <p:cNvSpPr/>
          <p:nvPr/>
        </p:nvSpPr>
        <p:spPr>
          <a:xfrm>
            <a:off x="6163538" y="2262314"/>
            <a:ext cx="419811" cy="419811"/>
          </a:xfrm>
          <a:custGeom>
            <a:avLst/>
            <a:gdLst/>
            <a:ahLst/>
            <a:cxnLst/>
            <a:rect l="l" t="t" r="r" b="b"/>
            <a:pathLst>
              <a:path w="419811" h="419811">
                <a:moveTo>
                  <a:pt x="65595" y="131191"/>
                </a:moveTo>
                <a:cubicBezTo>
                  <a:pt x="80108" y="131191"/>
                  <a:pt x="91834" y="142916"/>
                  <a:pt x="91834" y="157429"/>
                </a:cubicBezTo>
                <a:lnTo>
                  <a:pt x="91834" y="367334"/>
                </a:lnTo>
                <a:cubicBezTo>
                  <a:pt x="91834" y="381847"/>
                  <a:pt x="80108" y="393572"/>
                  <a:pt x="65595" y="393572"/>
                </a:cubicBezTo>
                <a:lnTo>
                  <a:pt x="26238" y="393572"/>
                </a:lnTo>
                <a:cubicBezTo>
                  <a:pt x="11725" y="393572"/>
                  <a:pt x="0" y="381847"/>
                  <a:pt x="0" y="367334"/>
                </a:cubicBezTo>
                <a:lnTo>
                  <a:pt x="0" y="157429"/>
                </a:lnTo>
                <a:cubicBezTo>
                  <a:pt x="0" y="142916"/>
                  <a:pt x="11725" y="131191"/>
                  <a:pt x="26238" y="131191"/>
                </a:cubicBezTo>
                <a:lnTo>
                  <a:pt x="65595" y="131191"/>
                </a:lnTo>
                <a:close/>
                <a:moveTo>
                  <a:pt x="221876" y="13119"/>
                </a:moveTo>
                <a:cubicBezTo>
                  <a:pt x="244261" y="13119"/>
                  <a:pt x="262382" y="31240"/>
                  <a:pt x="262382" y="53624"/>
                </a:cubicBezTo>
                <a:lnTo>
                  <a:pt x="262382" y="57068"/>
                </a:lnTo>
                <a:cubicBezTo>
                  <a:pt x="262382" y="62644"/>
                  <a:pt x="261316" y="68219"/>
                  <a:pt x="259266" y="73385"/>
                </a:cubicBezTo>
                <a:lnTo>
                  <a:pt x="236143" y="131191"/>
                </a:lnTo>
                <a:lnTo>
                  <a:pt x="367334" y="131191"/>
                </a:lnTo>
                <a:cubicBezTo>
                  <a:pt x="389063" y="131191"/>
                  <a:pt x="406692" y="148820"/>
                  <a:pt x="406692" y="170548"/>
                </a:cubicBezTo>
                <a:cubicBezTo>
                  <a:pt x="406692" y="186701"/>
                  <a:pt x="396934" y="200558"/>
                  <a:pt x="382995" y="206626"/>
                </a:cubicBezTo>
                <a:cubicBezTo>
                  <a:pt x="396934" y="212693"/>
                  <a:pt x="406692" y="226550"/>
                  <a:pt x="406692" y="242703"/>
                </a:cubicBezTo>
                <a:cubicBezTo>
                  <a:pt x="406692" y="261890"/>
                  <a:pt x="392916" y="277879"/>
                  <a:pt x="374714" y="281322"/>
                </a:cubicBezTo>
                <a:cubicBezTo>
                  <a:pt x="378322" y="287308"/>
                  <a:pt x="380453" y="294277"/>
                  <a:pt x="380453" y="301739"/>
                </a:cubicBezTo>
                <a:cubicBezTo>
                  <a:pt x="380453" y="319942"/>
                  <a:pt x="368154" y="335193"/>
                  <a:pt x="351427" y="339702"/>
                </a:cubicBezTo>
                <a:cubicBezTo>
                  <a:pt x="353231" y="344212"/>
                  <a:pt x="354215" y="349132"/>
                  <a:pt x="354215" y="354215"/>
                </a:cubicBezTo>
                <a:cubicBezTo>
                  <a:pt x="354215" y="375944"/>
                  <a:pt x="336586" y="393572"/>
                  <a:pt x="314858" y="393572"/>
                </a:cubicBezTo>
                <a:lnTo>
                  <a:pt x="242785" y="393572"/>
                </a:lnTo>
                <a:cubicBezTo>
                  <a:pt x="213021" y="393572"/>
                  <a:pt x="184077" y="383405"/>
                  <a:pt x="160873" y="364792"/>
                </a:cubicBezTo>
                <a:lnTo>
                  <a:pt x="150869" y="356839"/>
                </a:lnTo>
                <a:cubicBezTo>
                  <a:pt x="138406" y="346918"/>
                  <a:pt x="131191" y="331831"/>
                  <a:pt x="131191" y="315842"/>
                </a:cubicBezTo>
                <a:lnTo>
                  <a:pt x="131191" y="162841"/>
                </a:lnTo>
                <a:cubicBezTo>
                  <a:pt x="131191" y="150623"/>
                  <a:pt x="134061" y="138570"/>
                  <a:pt x="139472" y="127665"/>
                </a:cubicBezTo>
                <a:lnTo>
                  <a:pt x="185553" y="35504"/>
                </a:lnTo>
                <a:cubicBezTo>
                  <a:pt x="192441" y="21810"/>
                  <a:pt x="206462" y="13119"/>
                  <a:pt x="221876" y="13119"/>
                </a:cubicBezTo>
                <a:close/>
              </a:path>
            </a:pathLst>
          </a:custGeom>
          <a:solidFill>
            <a:srgbClr val="C8A97E"/>
          </a:solidFill>
          <a:ln/>
        </p:spPr>
      </p:sp>
      <p:sp>
        <p:nvSpPr>
          <p:cNvPr id="12" name="Text 10"/>
          <p:cNvSpPr/>
          <p:nvPr/>
        </p:nvSpPr>
        <p:spPr>
          <a:xfrm>
            <a:off x="4516729" y="2775416"/>
            <a:ext cx="3708327" cy="326519"/>
          </a:xfrm>
          <a:prstGeom prst="rect">
            <a:avLst/>
          </a:prstGeom>
          <a:noFill/>
          <a:ln/>
        </p:spPr>
        <p:txBody>
          <a:bodyPr wrap="square" lIns="0" tIns="0" rIns="0" bIns="0" rtlCol="0" anchor="ctr"/>
          <a:lstStyle/>
          <a:p>
            <a:pPr algn="ctr">
              <a:lnSpc>
                <a:spcPct val="130000"/>
              </a:lnSpc>
            </a:pPr>
            <a:r>
              <a:rPr lang="en-US" sz="1653" b="1" dirty="0">
                <a:solidFill>
                  <a:srgbClr val="E1E3E6"/>
                </a:solidFill>
                <a:latin typeface="MiSans" pitchFamily="34" charset="0"/>
                <a:ea typeface="MiSans" pitchFamily="34" charset="-122"/>
                <a:cs typeface="MiSans" pitchFamily="34" charset="-120"/>
              </a:rPr>
              <a:t>POI推荐</a:t>
            </a:r>
            <a:endParaRPr lang="en-US" sz="1600" dirty="0"/>
          </a:p>
        </p:txBody>
      </p:sp>
      <p:sp>
        <p:nvSpPr>
          <p:cNvPr id="13" name="Text 11"/>
          <p:cNvSpPr/>
          <p:nvPr/>
        </p:nvSpPr>
        <p:spPr>
          <a:xfrm>
            <a:off x="4528391" y="3148581"/>
            <a:ext cx="3685004" cy="466456"/>
          </a:xfrm>
          <a:prstGeom prst="rect">
            <a:avLst/>
          </a:prstGeom>
          <a:noFill/>
          <a:ln/>
        </p:spPr>
        <p:txBody>
          <a:bodyPr wrap="square" lIns="0" tIns="0" rIns="0" bIns="0" rtlCol="0" anchor="ctr"/>
          <a:lstStyle/>
          <a:p>
            <a:pPr algn="ctr">
              <a:lnSpc>
                <a:spcPct val="120000"/>
              </a:lnSpc>
            </a:pPr>
            <a:r>
              <a:rPr lang="en-US" sz="1286" dirty="0">
                <a:solidFill>
                  <a:srgbClr val="788A9C"/>
                </a:solidFill>
                <a:latin typeface="MiSans" pitchFamily="34" charset="0"/>
                <a:ea typeface="MiSans" pitchFamily="34" charset="-122"/>
                <a:cs typeface="MiSans" pitchFamily="34" charset="-120"/>
              </a:rPr>
              <a:t>协同过滤</a:t>
            </a:r>
            <a:endParaRPr lang="en-US" sz="1600" dirty="0"/>
          </a:p>
          <a:p>
            <a:pPr algn="ctr">
              <a:lnSpc>
                <a:spcPct val="120000"/>
              </a:lnSpc>
            </a:pPr>
            <a:r>
              <a:rPr lang="en-US" sz="1286" dirty="0">
                <a:solidFill>
                  <a:srgbClr val="788A9C"/>
                </a:solidFill>
                <a:latin typeface="MiSans" pitchFamily="34" charset="0"/>
                <a:ea typeface="MiSans" pitchFamily="34" charset="-122"/>
                <a:cs typeface="MiSans" pitchFamily="34" charset="-120"/>
              </a:rPr>
              <a:t>混合推荐</a:t>
            </a:r>
            <a:endParaRPr lang="en-US" sz="1600" dirty="0"/>
          </a:p>
        </p:txBody>
      </p:sp>
      <p:sp>
        <p:nvSpPr>
          <p:cNvPr id="14" name="Shape 12"/>
          <p:cNvSpPr/>
          <p:nvPr/>
        </p:nvSpPr>
        <p:spPr>
          <a:xfrm>
            <a:off x="9958719" y="2262314"/>
            <a:ext cx="419811" cy="419811"/>
          </a:xfrm>
          <a:custGeom>
            <a:avLst/>
            <a:gdLst/>
            <a:ahLst/>
            <a:cxnLst/>
            <a:rect l="l" t="t" r="r" b="b"/>
            <a:pathLst>
              <a:path w="419811" h="419811">
                <a:moveTo>
                  <a:pt x="391851" y="61906"/>
                </a:moveTo>
                <a:cubicBezTo>
                  <a:pt x="395540" y="52230"/>
                  <a:pt x="393244" y="41243"/>
                  <a:pt x="385947" y="33946"/>
                </a:cubicBezTo>
                <a:cubicBezTo>
                  <a:pt x="378649" y="26648"/>
                  <a:pt x="367662" y="24270"/>
                  <a:pt x="357987" y="28042"/>
                </a:cubicBezTo>
                <a:lnTo>
                  <a:pt x="16891" y="159233"/>
                </a:lnTo>
                <a:cubicBezTo>
                  <a:pt x="6478" y="163169"/>
                  <a:pt x="-246" y="173172"/>
                  <a:pt x="0" y="184241"/>
                </a:cubicBezTo>
                <a:cubicBezTo>
                  <a:pt x="246" y="195310"/>
                  <a:pt x="7461" y="205068"/>
                  <a:pt x="17957" y="208511"/>
                </a:cubicBezTo>
                <a:lnTo>
                  <a:pt x="162923" y="256806"/>
                </a:lnTo>
                <a:lnTo>
                  <a:pt x="211217" y="401772"/>
                </a:lnTo>
                <a:cubicBezTo>
                  <a:pt x="214743" y="412267"/>
                  <a:pt x="224418" y="419483"/>
                  <a:pt x="235488" y="419729"/>
                </a:cubicBezTo>
                <a:cubicBezTo>
                  <a:pt x="246557" y="419975"/>
                  <a:pt x="256560" y="413251"/>
                  <a:pt x="260578" y="402920"/>
                </a:cubicBezTo>
                <a:lnTo>
                  <a:pt x="391769" y="61824"/>
                </a:lnTo>
                <a:close/>
              </a:path>
            </a:pathLst>
          </a:custGeom>
          <a:solidFill>
            <a:srgbClr val="4A6D8C"/>
          </a:solidFill>
          <a:ln/>
        </p:spPr>
      </p:sp>
      <p:sp>
        <p:nvSpPr>
          <p:cNvPr id="15" name="Text 13"/>
          <p:cNvSpPr/>
          <p:nvPr/>
        </p:nvSpPr>
        <p:spPr>
          <a:xfrm>
            <a:off x="8311910" y="2775416"/>
            <a:ext cx="3708327" cy="326519"/>
          </a:xfrm>
          <a:prstGeom prst="rect">
            <a:avLst/>
          </a:prstGeom>
          <a:noFill/>
          <a:ln/>
        </p:spPr>
        <p:txBody>
          <a:bodyPr wrap="square" lIns="0" tIns="0" rIns="0" bIns="0" rtlCol="0" anchor="ctr"/>
          <a:lstStyle/>
          <a:p>
            <a:pPr algn="ctr">
              <a:lnSpc>
                <a:spcPct val="130000"/>
              </a:lnSpc>
            </a:pPr>
            <a:r>
              <a:rPr lang="en-US" sz="1653" b="1" dirty="0">
                <a:solidFill>
                  <a:srgbClr val="E1E3E6"/>
                </a:solidFill>
                <a:latin typeface="MiSans" pitchFamily="34" charset="0"/>
                <a:ea typeface="MiSans" pitchFamily="34" charset="-122"/>
                <a:cs typeface="MiSans" pitchFamily="34" charset="-120"/>
              </a:rPr>
              <a:t>位置预测</a:t>
            </a:r>
            <a:endParaRPr lang="en-US" sz="1600" dirty="0"/>
          </a:p>
        </p:txBody>
      </p:sp>
      <p:sp>
        <p:nvSpPr>
          <p:cNvPr id="16" name="Text 14"/>
          <p:cNvSpPr/>
          <p:nvPr/>
        </p:nvSpPr>
        <p:spPr>
          <a:xfrm>
            <a:off x="8323571" y="3148581"/>
            <a:ext cx="3685004" cy="466456"/>
          </a:xfrm>
          <a:prstGeom prst="rect">
            <a:avLst/>
          </a:prstGeom>
          <a:noFill/>
          <a:ln/>
        </p:spPr>
        <p:txBody>
          <a:bodyPr wrap="square" lIns="0" tIns="0" rIns="0" bIns="0" rtlCol="0" anchor="ctr"/>
          <a:lstStyle/>
          <a:p>
            <a:pPr algn="ctr">
              <a:lnSpc>
                <a:spcPct val="120000"/>
              </a:lnSpc>
            </a:pPr>
            <a:r>
              <a:rPr lang="en-US" sz="1286" dirty="0">
                <a:solidFill>
                  <a:srgbClr val="788A9C"/>
                </a:solidFill>
                <a:latin typeface="MiSans" pitchFamily="34" charset="0"/>
                <a:ea typeface="MiSans" pitchFamily="34" charset="-122"/>
                <a:cs typeface="MiSans" pitchFamily="34" charset="-120"/>
              </a:rPr>
              <a:t>马尔可夫链</a:t>
            </a:r>
            <a:endParaRPr lang="en-US" sz="1600" dirty="0"/>
          </a:p>
          <a:p>
            <a:pPr algn="ctr">
              <a:lnSpc>
                <a:spcPct val="120000"/>
              </a:lnSpc>
            </a:pPr>
            <a:r>
              <a:rPr lang="en-US" sz="1286" dirty="0">
                <a:solidFill>
                  <a:srgbClr val="788A9C"/>
                </a:solidFill>
                <a:latin typeface="MiSans" pitchFamily="34" charset="0"/>
                <a:ea typeface="MiSans" pitchFamily="34" charset="-122"/>
                <a:cs typeface="MiSans" pitchFamily="34" charset="-120"/>
              </a:rPr>
              <a:t>序列建模</a:t>
            </a:r>
            <a:endParaRPr lang="en-US" sz="1600" dirty="0"/>
          </a:p>
        </p:txBody>
      </p:sp>
      <p:sp>
        <p:nvSpPr>
          <p:cNvPr id="17" name="Shape 15"/>
          <p:cNvSpPr/>
          <p:nvPr/>
        </p:nvSpPr>
        <p:spPr>
          <a:xfrm>
            <a:off x="13753778" y="2262314"/>
            <a:ext cx="419811" cy="419811"/>
          </a:xfrm>
          <a:custGeom>
            <a:avLst/>
            <a:gdLst/>
            <a:ahLst/>
            <a:cxnLst/>
            <a:rect l="l" t="t" r="r" b="b"/>
            <a:pathLst>
              <a:path w="419811" h="419811">
                <a:moveTo>
                  <a:pt x="26238" y="26238"/>
                </a:moveTo>
                <a:cubicBezTo>
                  <a:pt x="40751" y="26238"/>
                  <a:pt x="52476" y="37963"/>
                  <a:pt x="52476" y="52476"/>
                </a:cubicBezTo>
                <a:lnTo>
                  <a:pt x="52476" y="327977"/>
                </a:lnTo>
                <a:cubicBezTo>
                  <a:pt x="52476" y="335193"/>
                  <a:pt x="58380" y="341096"/>
                  <a:pt x="65595" y="341096"/>
                </a:cubicBezTo>
                <a:lnTo>
                  <a:pt x="393572" y="341096"/>
                </a:lnTo>
                <a:cubicBezTo>
                  <a:pt x="408085" y="341096"/>
                  <a:pt x="419811" y="352821"/>
                  <a:pt x="419811" y="367334"/>
                </a:cubicBezTo>
                <a:cubicBezTo>
                  <a:pt x="419811" y="381847"/>
                  <a:pt x="408085" y="393572"/>
                  <a:pt x="393572" y="393572"/>
                </a:cubicBezTo>
                <a:lnTo>
                  <a:pt x="65595" y="393572"/>
                </a:lnTo>
                <a:cubicBezTo>
                  <a:pt x="29354" y="393572"/>
                  <a:pt x="0" y="364219"/>
                  <a:pt x="0" y="327977"/>
                </a:cubicBezTo>
                <a:lnTo>
                  <a:pt x="0" y="52476"/>
                </a:lnTo>
                <a:cubicBezTo>
                  <a:pt x="0" y="37963"/>
                  <a:pt x="11725" y="26238"/>
                  <a:pt x="26238" y="26238"/>
                </a:cubicBezTo>
                <a:close/>
                <a:moveTo>
                  <a:pt x="104953" y="78714"/>
                </a:moveTo>
                <a:cubicBezTo>
                  <a:pt x="104953" y="64202"/>
                  <a:pt x="116678" y="52476"/>
                  <a:pt x="131191" y="52476"/>
                </a:cubicBezTo>
                <a:lnTo>
                  <a:pt x="288620" y="52476"/>
                </a:lnTo>
                <a:cubicBezTo>
                  <a:pt x="303133" y="52476"/>
                  <a:pt x="314858" y="64202"/>
                  <a:pt x="314858" y="78714"/>
                </a:cubicBezTo>
                <a:cubicBezTo>
                  <a:pt x="314858" y="93227"/>
                  <a:pt x="303133" y="104953"/>
                  <a:pt x="288620" y="104953"/>
                </a:cubicBezTo>
                <a:lnTo>
                  <a:pt x="131191" y="104953"/>
                </a:lnTo>
                <a:cubicBezTo>
                  <a:pt x="116678" y="104953"/>
                  <a:pt x="104953" y="93227"/>
                  <a:pt x="104953" y="78714"/>
                </a:cubicBezTo>
                <a:close/>
                <a:moveTo>
                  <a:pt x="131191" y="144310"/>
                </a:moveTo>
                <a:lnTo>
                  <a:pt x="236143" y="144310"/>
                </a:lnTo>
                <a:cubicBezTo>
                  <a:pt x="250656" y="144310"/>
                  <a:pt x="262382" y="156035"/>
                  <a:pt x="262382" y="170548"/>
                </a:cubicBezTo>
                <a:cubicBezTo>
                  <a:pt x="262382" y="185061"/>
                  <a:pt x="250656" y="196786"/>
                  <a:pt x="236143" y="196786"/>
                </a:cubicBezTo>
                <a:lnTo>
                  <a:pt x="131191" y="196786"/>
                </a:lnTo>
                <a:cubicBezTo>
                  <a:pt x="116678" y="196786"/>
                  <a:pt x="104953" y="185061"/>
                  <a:pt x="104953" y="170548"/>
                </a:cubicBezTo>
                <a:cubicBezTo>
                  <a:pt x="104953" y="156035"/>
                  <a:pt x="116678" y="144310"/>
                  <a:pt x="131191" y="144310"/>
                </a:cubicBezTo>
                <a:close/>
                <a:moveTo>
                  <a:pt x="131191" y="236143"/>
                </a:moveTo>
                <a:lnTo>
                  <a:pt x="341096" y="236143"/>
                </a:lnTo>
                <a:cubicBezTo>
                  <a:pt x="355609" y="236143"/>
                  <a:pt x="367334" y="247869"/>
                  <a:pt x="367334" y="262382"/>
                </a:cubicBezTo>
                <a:cubicBezTo>
                  <a:pt x="367334" y="276895"/>
                  <a:pt x="355609" y="288620"/>
                  <a:pt x="341096" y="288620"/>
                </a:cubicBezTo>
                <a:lnTo>
                  <a:pt x="131191" y="288620"/>
                </a:lnTo>
                <a:cubicBezTo>
                  <a:pt x="116678" y="288620"/>
                  <a:pt x="104953" y="276895"/>
                  <a:pt x="104953" y="262382"/>
                </a:cubicBezTo>
                <a:cubicBezTo>
                  <a:pt x="104953" y="247869"/>
                  <a:pt x="116678" y="236143"/>
                  <a:pt x="131191" y="236143"/>
                </a:cubicBezTo>
                <a:close/>
              </a:path>
            </a:pathLst>
          </a:custGeom>
          <a:solidFill>
            <a:srgbClr val="C8A97E"/>
          </a:solidFill>
          <a:ln/>
        </p:spPr>
      </p:sp>
      <p:sp>
        <p:nvSpPr>
          <p:cNvPr id="18" name="Text 16"/>
          <p:cNvSpPr/>
          <p:nvPr/>
        </p:nvSpPr>
        <p:spPr>
          <a:xfrm>
            <a:off x="12106969" y="2775416"/>
            <a:ext cx="3708327" cy="326519"/>
          </a:xfrm>
          <a:prstGeom prst="rect">
            <a:avLst/>
          </a:prstGeom>
          <a:noFill/>
          <a:ln/>
        </p:spPr>
        <p:txBody>
          <a:bodyPr wrap="square" lIns="0" tIns="0" rIns="0" bIns="0" rtlCol="0" anchor="ctr"/>
          <a:lstStyle/>
          <a:p>
            <a:pPr algn="ctr">
              <a:lnSpc>
                <a:spcPct val="130000"/>
              </a:lnSpc>
            </a:pPr>
            <a:r>
              <a:rPr lang="en-US" sz="1653" b="1" dirty="0">
                <a:solidFill>
                  <a:srgbClr val="E1E3E6"/>
                </a:solidFill>
                <a:latin typeface="MiSans" pitchFamily="34" charset="0"/>
                <a:ea typeface="MiSans" pitchFamily="34" charset="-122"/>
                <a:cs typeface="MiSans" pitchFamily="34" charset="-120"/>
              </a:rPr>
              <a:t>性能评估</a:t>
            </a:r>
            <a:endParaRPr lang="en-US" sz="1600" dirty="0"/>
          </a:p>
        </p:txBody>
      </p:sp>
      <p:sp>
        <p:nvSpPr>
          <p:cNvPr id="19" name="Text 17"/>
          <p:cNvSpPr/>
          <p:nvPr/>
        </p:nvSpPr>
        <p:spPr>
          <a:xfrm>
            <a:off x="12118631" y="3148581"/>
            <a:ext cx="3685004" cy="466456"/>
          </a:xfrm>
          <a:prstGeom prst="rect">
            <a:avLst/>
          </a:prstGeom>
          <a:noFill/>
          <a:ln/>
        </p:spPr>
        <p:txBody>
          <a:bodyPr wrap="square" lIns="0" tIns="0" rIns="0" bIns="0" rtlCol="0" anchor="ctr"/>
          <a:lstStyle/>
          <a:p>
            <a:pPr algn="ctr">
              <a:lnSpc>
                <a:spcPct val="120000"/>
              </a:lnSpc>
            </a:pPr>
            <a:r>
              <a:rPr lang="en-US" sz="1286" dirty="0">
                <a:solidFill>
                  <a:srgbClr val="788A9C"/>
                </a:solidFill>
                <a:latin typeface="MiSans" pitchFamily="34" charset="0"/>
                <a:ea typeface="MiSans" pitchFamily="34" charset="-122"/>
                <a:cs typeface="MiSans" pitchFamily="34" charset="-120"/>
              </a:rPr>
              <a:t>交叉验证</a:t>
            </a:r>
            <a:endParaRPr lang="en-US" sz="1600" dirty="0"/>
          </a:p>
          <a:p>
            <a:pPr algn="ctr">
              <a:lnSpc>
                <a:spcPct val="120000"/>
              </a:lnSpc>
            </a:pPr>
            <a:r>
              <a:rPr lang="en-US" sz="1286" dirty="0">
                <a:solidFill>
                  <a:srgbClr val="788A9C"/>
                </a:solidFill>
                <a:latin typeface="MiSans" pitchFamily="34" charset="0"/>
                <a:ea typeface="MiSans" pitchFamily="34" charset="-122"/>
                <a:cs typeface="MiSans" pitchFamily="34" charset="-120"/>
              </a:rPr>
              <a:t>指标分析</a:t>
            </a:r>
            <a:endParaRPr lang="en-US" sz="1600" dirty="0"/>
          </a:p>
        </p:txBody>
      </p:sp>
      <p:sp>
        <p:nvSpPr>
          <p:cNvPr id="20" name="Shape 18"/>
          <p:cNvSpPr/>
          <p:nvPr/>
        </p:nvSpPr>
        <p:spPr>
          <a:xfrm>
            <a:off x="470950" y="3988202"/>
            <a:ext cx="46646" cy="4886129"/>
          </a:xfrm>
          <a:custGeom>
            <a:avLst/>
            <a:gdLst/>
            <a:ahLst/>
            <a:cxnLst/>
            <a:rect l="l" t="t" r="r" b="b"/>
            <a:pathLst>
              <a:path w="46646" h="4886129">
                <a:moveTo>
                  <a:pt x="0" y="0"/>
                </a:moveTo>
                <a:lnTo>
                  <a:pt x="46646" y="0"/>
                </a:lnTo>
                <a:lnTo>
                  <a:pt x="46646" y="4886129"/>
                </a:lnTo>
                <a:lnTo>
                  <a:pt x="0" y="4886129"/>
                </a:lnTo>
                <a:lnTo>
                  <a:pt x="0" y="0"/>
                </a:lnTo>
                <a:close/>
              </a:path>
            </a:pathLst>
          </a:custGeom>
          <a:solidFill>
            <a:srgbClr val="4A6D8C"/>
          </a:solidFill>
          <a:ln/>
        </p:spPr>
      </p:sp>
      <p:sp>
        <p:nvSpPr>
          <p:cNvPr id="21" name="Text 19"/>
          <p:cNvSpPr/>
          <p:nvPr/>
        </p:nvSpPr>
        <p:spPr>
          <a:xfrm>
            <a:off x="774147" y="4753117"/>
            <a:ext cx="4769515" cy="373165"/>
          </a:xfrm>
          <a:prstGeom prst="rect">
            <a:avLst/>
          </a:prstGeom>
          <a:noFill/>
          <a:ln/>
        </p:spPr>
        <p:txBody>
          <a:bodyPr wrap="square" lIns="0" tIns="0" rIns="0" bIns="0" rtlCol="0" anchor="ctr"/>
          <a:lstStyle/>
          <a:p>
            <a:pPr>
              <a:lnSpc>
                <a:spcPct val="110000"/>
              </a:lnSpc>
            </a:pPr>
            <a:r>
              <a:rPr lang="en-US" sz="2204" b="1" dirty="0">
                <a:solidFill>
                  <a:srgbClr val="C8A97E"/>
                </a:solidFill>
                <a:latin typeface="MiSans" pitchFamily="34" charset="0"/>
                <a:ea typeface="MiSans" pitchFamily="34" charset="-122"/>
                <a:cs typeface="MiSans" pitchFamily="34" charset="-120"/>
              </a:rPr>
              <a:t>系统架构</a:t>
            </a:r>
            <a:endParaRPr lang="en-US" sz="1600" dirty="0"/>
          </a:p>
        </p:txBody>
      </p:sp>
      <p:sp>
        <p:nvSpPr>
          <p:cNvPr id="22" name="Text 20"/>
          <p:cNvSpPr/>
          <p:nvPr/>
        </p:nvSpPr>
        <p:spPr>
          <a:xfrm>
            <a:off x="774147" y="5312865"/>
            <a:ext cx="4746192" cy="326519"/>
          </a:xfrm>
          <a:prstGeom prst="rect">
            <a:avLst/>
          </a:prstGeom>
          <a:noFill/>
          <a:ln/>
        </p:spPr>
        <p:txBody>
          <a:bodyPr wrap="square" lIns="0" tIns="0" rIns="0" bIns="0" rtlCol="0" anchor="ctr"/>
          <a:lstStyle/>
          <a:p>
            <a:pPr>
              <a:lnSpc>
                <a:spcPct val="120000"/>
              </a:lnSpc>
            </a:pPr>
            <a:r>
              <a:rPr lang="en-US" sz="1836" b="1" dirty="0">
                <a:solidFill>
                  <a:srgbClr val="E1E3E6"/>
                </a:solidFill>
                <a:latin typeface="MiSans" pitchFamily="34" charset="0"/>
                <a:ea typeface="MiSans" pitchFamily="34" charset="-122"/>
                <a:cs typeface="MiSans" pitchFamily="34" charset="-120"/>
              </a:rPr>
              <a:t>数据预处理模块</a:t>
            </a:r>
            <a:endParaRPr lang="en-US" sz="1600" dirty="0"/>
          </a:p>
        </p:txBody>
      </p:sp>
      <p:sp>
        <p:nvSpPr>
          <p:cNvPr id="23" name="Text 21"/>
          <p:cNvSpPr/>
          <p:nvPr/>
        </p:nvSpPr>
        <p:spPr>
          <a:xfrm>
            <a:off x="774147" y="5686030"/>
            <a:ext cx="4722869" cy="279874"/>
          </a:xfrm>
          <a:prstGeom prst="rect">
            <a:avLst/>
          </a:prstGeom>
          <a:noFill/>
          <a:ln/>
        </p:spPr>
        <p:txBody>
          <a:bodyPr wrap="square" lIns="0" tIns="0" rIns="0" bIns="0" rtlCol="0" anchor="ctr"/>
          <a:lstStyle/>
          <a:p>
            <a:pPr>
              <a:lnSpc>
                <a:spcPct val="130000"/>
              </a:lnSpc>
            </a:pPr>
            <a:r>
              <a:rPr lang="en-US" sz="1469" dirty="0">
                <a:solidFill>
                  <a:srgbClr val="788A9C"/>
                </a:solidFill>
                <a:latin typeface="MiSans" pitchFamily="34" charset="0"/>
                <a:ea typeface="MiSans" pitchFamily="34" charset="-122"/>
                <a:cs typeface="MiSans" pitchFamily="34" charset="-120"/>
              </a:rPr>
              <a:t>数据加载与清洗 · 特征工程 · 距离计算</a:t>
            </a:r>
            <a:endParaRPr lang="en-US" sz="1600" dirty="0"/>
          </a:p>
        </p:txBody>
      </p:sp>
      <p:sp>
        <p:nvSpPr>
          <p:cNvPr id="24" name="Text 22"/>
          <p:cNvSpPr/>
          <p:nvPr/>
        </p:nvSpPr>
        <p:spPr>
          <a:xfrm>
            <a:off x="774147" y="6245777"/>
            <a:ext cx="4746192" cy="326519"/>
          </a:xfrm>
          <a:prstGeom prst="rect">
            <a:avLst/>
          </a:prstGeom>
          <a:noFill/>
          <a:ln/>
        </p:spPr>
        <p:txBody>
          <a:bodyPr wrap="square" lIns="0" tIns="0" rIns="0" bIns="0" rtlCol="0" anchor="ctr"/>
          <a:lstStyle/>
          <a:p>
            <a:pPr>
              <a:lnSpc>
                <a:spcPct val="120000"/>
              </a:lnSpc>
            </a:pPr>
            <a:r>
              <a:rPr lang="en-US" sz="1836" b="1" dirty="0">
                <a:solidFill>
                  <a:srgbClr val="E1E3E6"/>
                </a:solidFill>
                <a:latin typeface="MiSans" pitchFamily="34" charset="0"/>
                <a:ea typeface="MiSans" pitchFamily="34" charset="-122"/>
                <a:cs typeface="MiSans" pitchFamily="34" charset="-120"/>
              </a:rPr>
              <a:t>可视化分析模块</a:t>
            </a:r>
            <a:endParaRPr lang="en-US" sz="1600" dirty="0"/>
          </a:p>
        </p:txBody>
      </p:sp>
      <p:sp>
        <p:nvSpPr>
          <p:cNvPr id="25" name="Text 23"/>
          <p:cNvSpPr/>
          <p:nvPr/>
        </p:nvSpPr>
        <p:spPr>
          <a:xfrm>
            <a:off x="774147" y="6618942"/>
            <a:ext cx="4722869" cy="279874"/>
          </a:xfrm>
          <a:prstGeom prst="rect">
            <a:avLst/>
          </a:prstGeom>
          <a:noFill/>
          <a:ln/>
        </p:spPr>
        <p:txBody>
          <a:bodyPr wrap="square" lIns="0" tIns="0" rIns="0" bIns="0" rtlCol="0" anchor="ctr"/>
          <a:lstStyle/>
          <a:p>
            <a:pPr>
              <a:lnSpc>
                <a:spcPct val="130000"/>
              </a:lnSpc>
            </a:pPr>
            <a:r>
              <a:rPr lang="en-US" sz="1469" dirty="0">
                <a:solidFill>
                  <a:srgbClr val="788A9C"/>
                </a:solidFill>
                <a:latin typeface="MiSans" pitchFamily="34" charset="0"/>
                <a:ea typeface="MiSans" pitchFamily="34" charset="-122"/>
                <a:cs typeface="MiSans" pitchFamily="34" charset="-120"/>
              </a:rPr>
              <a:t>时空模式可视化 · 用户行为分析 · 社区网络分析</a:t>
            </a:r>
            <a:endParaRPr lang="en-US" sz="1600" dirty="0"/>
          </a:p>
        </p:txBody>
      </p:sp>
      <p:sp>
        <p:nvSpPr>
          <p:cNvPr id="26" name="Text 24"/>
          <p:cNvSpPr/>
          <p:nvPr/>
        </p:nvSpPr>
        <p:spPr>
          <a:xfrm>
            <a:off x="774147" y="7178690"/>
            <a:ext cx="4746192" cy="326519"/>
          </a:xfrm>
          <a:prstGeom prst="rect">
            <a:avLst/>
          </a:prstGeom>
          <a:noFill/>
          <a:ln/>
        </p:spPr>
        <p:txBody>
          <a:bodyPr wrap="square" lIns="0" tIns="0" rIns="0" bIns="0" rtlCol="0" anchor="ctr"/>
          <a:lstStyle/>
          <a:p>
            <a:pPr>
              <a:lnSpc>
                <a:spcPct val="120000"/>
              </a:lnSpc>
            </a:pPr>
            <a:r>
              <a:rPr lang="en-US" sz="1836" b="1" dirty="0">
                <a:solidFill>
                  <a:srgbClr val="E1E3E6"/>
                </a:solidFill>
                <a:latin typeface="MiSans" pitchFamily="34" charset="0"/>
                <a:ea typeface="MiSans" pitchFamily="34" charset="-122"/>
                <a:cs typeface="MiSans" pitchFamily="34" charset="-120"/>
              </a:rPr>
              <a:t>推荐预测模块</a:t>
            </a:r>
            <a:endParaRPr lang="en-US" sz="1600" dirty="0"/>
          </a:p>
        </p:txBody>
      </p:sp>
      <p:sp>
        <p:nvSpPr>
          <p:cNvPr id="27" name="Text 25"/>
          <p:cNvSpPr/>
          <p:nvPr/>
        </p:nvSpPr>
        <p:spPr>
          <a:xfrm>
            <a:off x="774147" y="7551855"/>
            <a:ext cx="4722869" cy="559747"/>
          </a:xfrm>
          <a:prstGeom prst="rect">
            <a:avLst/>
          </a:prstGeom>
          <a:noFill/>
          <a:ln/>
        </p:spPr>
        <p:txBody>
          <a:bodyPr wrap="square" lIns="0" tIns="0" rIns="0" bIns="0" rtlCol="0" anchor="ctr"/>
          <a:lstStyle/>
          <a:p>
            <a:pPr>
              <a:lnSpc>
                <a:spcPct val="130000"/>
              </a:lnSpc>
            </a:pPr>
            <a:r>
              <a:rPr lang="en-US" sz="1469" dirty="0">
                <a:solidFill>
                  <a:srgbClr val="788A9C"/>
                </a:solidFill>
                <a:latin typeface="MiSans" pitchFamily="34" charset="0"/>
                <a:ea typeface="MiSans" pitchFamily="34" charset="-122"/>
                <a:cs typeface="MiSans" pitchFamily="34" charset="-120"/>
              </a:rPr>
              <a:t>协同过滤 · 地理位置推荐 · 时间模式推荐 · 混合推荐系统</a:t>
            </a:r>
            <a:endParaRPr lang="en-US" sz="1600" dirty="0"/>
          </a:p>
        </p:txBody>
      </p:sp>
      <p:sp>
        <p:nvSpPr>
          <p:cNvPr id="28" name="Shape 26"/>
          <p:cNvSpPr/>
          <p:nvPr/>
        </p:nvSpPr>
        <p:spPr>
          <a:xfrm>
            <a:off x="5655417" y="3988202"/>
            <a:ext cx="46646" cy="4886129"/>
          </a:xfrm>
          <a:custGeom>
            <a:avLst/>
            <a:gdLst/>
            <a:ahLst/>
            <a:cxnLst/>
            <a:rect l="l" t="t" r="r" b="b"/>
            <a:pathLst>
              <a:path w="46646" h="4886129">
                <a:moveTo>
                  <a:pt x="0" y="0"/>
                </a:moveTo>
                <a:lnTo>
                  <a:pt x="46646" y="0"/>
                </a:lnTo>
                <a:lnTo>
                  <a:pt x="46646" y="4886129"/>
                </a:lnTo>
                <a:lnTo>
                  <a:pt x="0" y="4886129"/>
                </a:lnTo>
                <a:lnTo>
                  <a:pt x="0" y="0"/>
                </a:lnTo>
                <a:close/>
              </a:path>
            </a:pathLst>
          </a:custGeom>
          <a:solidFill>
            <a:srgbClr val="C8A97E"/>
          </a:solidFill>
          <a:ln/>
        </p:spPr>
      </p:sp>
      <p:sp>
        <p:nvSpPr>
          <p:cNvPr id="29" name="Text 27"/>
          <p:cNvSpPr/>
          <p:nvPr/>
        </p:nvSpPr>
        <p:spPr>
          <a:xfrm>
            <a:off x="5958614" y="4146724"/>
            <a:ext cx="4769515" cy="373165"/>
          </a:xfrm>
          <a:prstGeom prst="rect">
            <a:avLst/>
          </a:prstGeom>
          <a:noFill/>
          <a:ln/>
        </p:spPr>
        <p:txBody>
          <a:bodyPr wrap="square" lIns="0" tIns="0" rIns="0" bIns="0" rtlCol="0" anchor="ctr"/>
          <a:lstStyle/>
          <a:p>
            <a:pPr>
              <a:lnSpc>
                <a:spcPct val="110000"/>
              </a:lnSpc>
            </a:pPr>
            <a:r>
              <a:rPr lang="en-US" sz="2204" b="1" dirty="0">
                <a:solidFill>
                  <a:srgbClr val="C8A97E"/>
                </a:solidFill>
                <a:latin typeface="MiSans" pitchFamily="34" charset="0"/>
                <a:ea typeface="MiSans" pitchFamily="34" charset="-122"/>
                <a:cs typeface="MiSans" pitchFamily="34" charset="-120"/>
              </a:rPr>
              <a:t>技术路线</a:t>
            </a:r>
            <a:endParaRPr lang="en-US" sz="1600" dirty="0"/>
          </a:p>
        </p:txBody>
      </p:sp>
      <p:sp>
        <p:nvSpPr>
          <p:cNvPr id="30" name="Text 28"/>
          <p:cNvSpPr/>
          <p:nvPr/>
        </p:nvSpPr>
        <p:spPr>
          <a:xfrm>
            <a:off x="5958614" y="4706472"/>
            <a:ext cx="314858" cy="326519"/>
          </a:xfrm>
          <a:prstGeom prst="rect">
            <a:avLst/>
          </a:prstGeom>
          <a:noFill/>
          <a:ln/>
        </p:spPr>
        <p:txBody>
          <a:bodyPr wrap="square" lIns="0" tIns="0" rIns="0" bIns="0" rtlCol="0" anchor="ctr"/>
          <a:lstStyle/>
          <a:p>
            <a:pPr>
              <a:lnSpc>
                <a:spcPct val="130000"/>
              </a:lnSpc>
            </a:pPr>
            <a:r>
              <a:rPr lang="en-US" sz="1653" b="1" dirty="0">
                <a:solidFill>
                  <a:srgbClr val="C8A97E"/>
                </a:solidFill>
                <a:latin typeface="MiSans" pitchFamily="34" charset="0"/>
                <a:ea typeface="MiSans" pitchFamily="34" charset="-122"/>
                <a:cs typeface="MiSans" pitchFamily="34" charset="-120"/>
              </a:rPr>
              <a:t>①</a:t>
            </a:r>
            <a:endParaRPr lang="en-US" sz="1600" dirty="0"/>
          </a:p>
        </p:txBody>
      </p:sp>
      <p:sp>
        <p:nvSpPr>
          <p:cNvPr id="31" name="Text 29"/>
          <p:cNvSpPr/>
          <p:nvPr/>
        </p:nvSpPr>
        <p:spPr>
          <a:xfrm>
            <a:off x="6308456" y="4706472"/>
            <a:ext cx="4384689" cy="653039"/>
          </a:xfrm>
          <a:prstGeom prst="rect">
            <a:avLst/>
          </a:prstGeom>
          <a:noFill/>
          <a:ln/>
        </p:spPr>
        <p:txBody>
          <a:bodyPr wrap="square" lIns="0" tIns="0" rIns="0" bIns="0" rtlCol="0" anchor="ctr"/>
          <a:lstStyle/>
          <a:p>
            <a:pPr>
              <a:lnSpc>
                <a:spcPct val="130000"/>
              </a:lnSpc>
            </a:pPr>
            <a:r>
              <a:rPr lang="en-US" sz="1653" dirty="0">
                <a:solidFill>
                  <a:srgbClr val="E1E3E6"/>
                </a:solidFill>
                <a:latin typeface="MiSans" pitchFamily="34" charset="0"/>
                <a:ea typeface="MiSans" pitchFamily="34" charset="-122"/>
                <a:cs typeface="MiSans" pitchFamily="34" charset="-120"/>
              </a:rPr>
              <a:t>数据预处理：加载Foursquare和Brightkite数据集，进行数据清洗、时间解析、特征提取</a:t>
            </a:r>
            <a:endParaRPr lang="en-US" sz="1600" dirty="0"/>
          </a:p>
        </p:txBody>
      </p:sp>
      <p:sp>
        <p:nvSpPr>
          <p:cNvPr id="32" name="Text 30"/>
          <p:cNvSpPr/>
          <p:nvPr/>
        </p:nvSpPr>
        <p:spPr>
          <a:xfrm>
            <a:off x="5958614" y="5546093"/>
            <a:ext cx="314858" cy="326519"/>
          </a:xfrm>
          <a:prstGeom prst="rect">
            <a:avLst/>
          </a:prstGeom>
          <a:noFill/>
          <a:ln/>
        </p:spPr>
        <p:txBody>
          <a:bodyPr wrap="square" lIns="0" tIns="0" rIns="0" bIns="0" rtlCol="0" anchor="ctr"/>
          <a:lstStyle/>
          <a:p>
            <a:pPr>
              <a:lnSpc>
                <a:spcPct val="130000"/>
              </a:lnSpc>
            </a:pPr>
            <a:r>
              <a:rPr lang="en-US" sz="1653" b="1" dirty="0">
                <a:solidFill>
                  <a:srgbClr val="C8A97E"/>
                </a:solidFill>
                <a:latin typeface="MiSans" pitchFamily="34" charset="0"/>
                <a:ea typeface="MiSans" pitchFamily="34" charset="-122"/>
                <a:cs typeface="MiSans" pitchFamily="34" charset="-120"/>
              </a:rPr>
              <a:t>②</a:t>
            </a:r>
            <a:endParaRPr lang="en-US" sz="1600" dirty="0"/>
          </a:p>
        </p:txBody>
      </p:sp>
      <p:sp>
        <p:nvSpPr>
          <p:cNvPr id="33" name="Text 31"/>
          <p:cNvSpPr/>
          <p:nvPr/>
        </p:nvSpPr>
        <p:spPr>
          <a:xfrm>
            <a:off x="6308456" y="5546093"/>
            <a:ext cx="4384689" cy="653039"/>
          </a:xfrm>
          <a:prstGeom prst="rect">
            <a:avLst/>
          </a:prstGeom>
          <a:noFill/>
          <a:ln/>
        </p:spPr>
        <p:txBody>
          <a:bodyPr wrap="square" lIns="0" tIns="0" rIns="0" bIns="0" rtlCol="0" anchor="ctr"/>
          <a:lstStyle/>
          <a:p>
            <a:pPr>
              <a:lnSpc>
                <a:spcPct val="130000"/>
              </a:lnSpc>
            </a:pPr>
            <a:r>
              <a:rPr lang="en-US" sz="1653" dirty="0">
                <a:solidFill>
                  <a:srgbClr val="E1E3E6"/>
                </a:solidFill>
                <a:latin typeface="MiSans" pitchFamily="34" charset="0"/>
                <a:ea typeface="MiSans" pitchFamily="34" charset="-122"/>
                <a:cs typeface="MiSans" pitchFamily="34" charset="-120"/>
              </a:rPr>
              <a:t>探索性分析：通过可视化发现数据中的时空模式、用户行为规律</a:t>
            </a:r>
            <a:endParaRPr lang="en-US" sz="1600" dirty="0"/>
          </a:p>
        </p:txBody>
      </p:sp>
      <p:sp>
        <p:nvSpPr>
          <p:cNvPr id="34" name="Text 32"/>
          <p:cNvSpPr/>
          <p:nvPr/>
        </p:nvSpPr>
        <p:spPr>
          <a:xfrm>
            <a:off x="5958614" y="6385714"/>
            <a:ext cx="314858" cy="326519"/>
          </a:xfrm>
          <a:prstGeom prst="rect">
            <a:avLst/>
          </a:prstGeom>
          <a:noFill/>
          <a:ln/>
        </p:spPr>
        <p:txBody>
          <a:bodyPr wrap="square" lIns="0" tIns="0" rIns="0" bIns="0" rtlCol="0" anchor="ctr"/>
          <a:lstStyle/>
          <a:p>
            <a:pPr>
              <a:lnSpc>
                <a:spcPct val="130000"/>
              </a:lnSpc>
            </a:pPr>
            <a:r>
              <a:rPr lang="en-US" sz="1653" b="1" dirty="0">
                <a:solidFill>
                  <a:srgbClr val="C8A97E"/>
                </a:solidFill>
                <a:latin typeface="MiSans" pitchFamily="34" charset="0"/>
                <a:ea typeface="MiSans" pitchFamily="34" charset="-122"/>
                <a:cs typeface="MiSans" pitchFamily="34" charset="-120"/>
              </a:rPr>
              <a:t>③</a:t>
            </a:r>
            <a:endParaRPr lang="en-US" sz="1600" dirty="0"/>
          </a:p>
        </p:txBody>
      </p:sp>
      <p:sp>
        <p:nvSpPr>
          <p:cNvPr id="35" name="Text 33"/>
          <p:cNvSpPr/>
          <p:nvPr/>
        </p:nvSpPr>
        <p:spPr>
          <a:xfrm>
            <a:off x="6308456" y="6385714"/>
            <a:ext cx="4384689" cy="653039"/>
          </a:xfrm>
          <a:prstGeom prst="rect">
            <a:avLst/>
          </a:prstGeom>
          <a:noFill/>
          <a:ln/>
        </p:spPr>
        <p:txBody>
          <a:bodyPr wrap="square" lIns="0" tIns="0" rIns="0" bIns="0" rtlCol="0" anchor="ctr"/>
          <a:lstStyle/>
          <a:p>
            <a:pPr>
              <a:lnSpc>
                <a:spcPct val="130000"/>
              </a:lnSpc>
            </a:pPr>
            <a:r>
              <a:rPr lang="en-US" sz="1653" dirty="0">
                <a:solidFill>
                  <a:srgbClr val="E1E3E6"/>
                </a:solidFill>
                <a:latin typeface="MiSans" pitchFamily="34" charset="0"/>
                <a:ea typeface="MiSans" pitchFamily="34" charset="-122"/>
                <a:cs typeface="MiSans" pitchFamily="34" charset="-120"/>
              </a:rPr>
              <a:t>模型设计：基于协同过滤、地理距离和时间模式设计多种推荐算法</a:t>
            </a:r>
            <a:endParaRPr lang="en-US" sz="1600" dirty="0"/>
          </a:p>
        </p:txBody>
      </p:sp>
      <p:sp>
        <p:nvSpPr>
          <p:cNvPr id="36" name="Text 34"/>
          <p:cNvSpPr/>
          <p:nvPr/>
        </p:nvSpPr>
        <p:spPr>
          <a:xfrm>
            <a:off x="5958614" y="7225335"/>
            <a:ext cx="314858" cy="326519"/>
          </a:xfrm>
          <a:prstGeom prst="rect">
            <a:avLst/>
          </a:prstGeom>
          <a:noFill/>
          <a:ln/>
        </p:spPr>
        <p:txBody>
          <a:bodyPr wrap="square" lIns="0" tIns="0" rIns="0" bIns="0" rtlCol="0" anchor="ctr"/>
          <a:lstStyle/>
          <a:p>
            <a:pPr>
              <a:lnSpc>
                <a:spcPct val="130000"/>
              </a:lnSpc>
            </a:pPr>
            <a:r>
              <a:rPr lang="en-US" sz="1653" b="1" dirty="0">
                <a:solidFill>
                  <a:srgbClr val="C8A97E"/>
                </a:solidFill>
                <a:latin typeface="MiSans" pitchFamily="34" charset="0"/>
                <a:ea typeface="MiSans" pitchFamily="34" charset="-122"/>
                <a:cs typeface="MiSans" pitchFamily="34" charset="-120"/>
              </a:rPr>
              <a:t>④</a:t>
            </a:r>
            <a:endParaRPr lang="en-US" sz="1600" dirty="0"/>
          </a:p>
        </p:txBody>
      </p:sp>
      <p:sp>
        <p:nvSpPr>
          <p:cNvPr id="37" name="Text 35"/>
          <p:cNvSpPr/>
          <p:nvPr/>
        </p:nvSpPr>
        <p:spPr>
          <a:xfrm>
            <a:off x="6308456" y="7225335"/>
            <a:ext cx="4384689" cy="653039"/>
          </a:xfrm>
          <a:prstGeom prst="rect">
            <a:avLst/>
          </a:prstGeom>
          <a:noFill/>
          <a:ln/>
        </p:spPr>
        <p:txBody>
          <a:bodyPr wrap="square" lIns="0" tIns="0" rIns="0" bIns="0" rtlCol="0" anchor="ctr"/>
          <a:lstStyle/>
          <a:p>
            <a:pPr>
              <a:lnSpc>
                <a:spcPct val="130000"/>
              </a:lnSpc>
            </a:pPr>
            <a:r>
              <a:rPr lang="en-US" sz="1653" dirty="0">
                <a:solidFill>
                  <a:srgbClr val="E1E3E6"/>
                </a:solidFill>
                <a:latin typeface="MiSans" pitchFamily="34" charset="0"/>
                <a:ea typeface="MiSans" pitchFamily="34" charset="-122"/>
                <a:cs typeface="MiSans" pitchFamily="34" charset="-120"/>
              </a:rPr>
              <a:t>混合推荐：融合多种算法优势，构建性能更优的混合推荐系统</a:t>
            </a:r>
            <a:endParaRPr lang="en-US" sz="1600" dirty="0"/>
          </a:p>
        </p:txBody>
      </p:sp>
      <p:sp>
        <p:nvSpPr>
          <p:cNvPr id="38" name="Text 36"/>
          <p:cNvSpPr/>
          <p:nvPr/>
        </p:nvSpPr>
        <p:spPr>
          <a:xfrm>
            <a:off x="5958614" y="8064956"/>
            <a:ext cx="314858" cy="326519"/>
          </a:xfrm>
          <a:prstGeom prst="rect">
            <a:avLst/>
          </a:prstGeom>
          <a:noFill/>
          <a:ln/>
        </p:spPr>
        <p:txBody>
          <a:bodyPr wrap="square" lIns="0" tIns="0" rIns="0" bIns="0" rtlCol="0" anchor="ctr"/>
          <a:lstStyle/>
          <a:p>
            <a:pPr>
              <a:lnSpc>
                <a:spcPct val="130000"/>
              </a:lnSpc>
            </a:pPr>
            <a:r>
              <a:rPr lang="en-US" sz="1653" b="1" dirty="0">
                <a:solidFill>
                  <a:srgbClr val="C8A97E"/>
                </a:solidFill>
                <a:latin typeface="MiSans" pitchFamily="34" charset="0"/>
                <a:ea typeface="MiSans" pitchFamily="34" charset="-122"/>
                <a:cs typeface="MiSans" pitchFamily="34" charset="-120"/>
              </a:rPr>
              <a:t>⑤</a:t>
            </a:r>
            <a:endParaRPr lang="en-US" sz="1600" dirty="0"/>
          </a:p>
        </p:txBody>
      </p:sp>
      <p:sp>
        <p:nvSpPr>
          <p:cNvPr id="39" name="Text 37"/>
          <p:cNvSpPr/>
          <p:nvPr/>
        </p:nvSpPr>
        <p:spPr>
          <a:xfrm>
            <a:off x="6308456" y="8064956"/>
            <a:ext cx="4384689" cy="653039"/>
          </a:xfrm>
          <a:prstGeom prst="rect">
            <a:avLst/>
          </a:prstGeom>
          <a:noFill/>
          <a:ln/>
        </p:spPr>
        <p:txBody>
          <a:bodyPr wrap="square" lIns="0" tIns="0" rIns="0" bIns="0" rtlCol="0" anchor="ctr"/>
          <a:lstStyle/>
          <a:p>
            <a:pPr>
              <a:lnSpc>
                <a:spcPct val="130000"/>
              </a:lnSpc>
            </a:pPr>
            <a:r>
              <a:rPr lang="en-US" sz="1653" dirty="0">
                <a:solidFill>
                  <a:srgbClr val="E1E3E6"/>
                </a:solidFill>
                <a:latin typeface="MiSans" pitchFamily="34" charset="0"/>
                <a:ea typeface="MiSans" pitchFamily="34" charset="-122"/>
                <a:cs typeface="MiSans" pitchFamily="34" charset="-120"/>
              </a:rPr>
              <a:t>评估验证：使用留一法交叉验证评估推荐系统性能</a:t>
            </a:r>
            <a:endParaRPr lang="en-US" sz="1600" dirty="0"/>
          </a:p>
        </p:txBody>
      </p:sp>
      <p:sp>
        <p:nvSpPr>
          <p:cNvPr id="40" name="Shape 38"/>
          <p:cNvSpPr/>
          <p:nvPr/>
        </p:nvSpPr>
        <p:spPr>
          <a:xfrm>
            <a:off x="10840006" y="3988202"/>
            <a:ext cx="46646" cy="2238990"/>
          </a:xfrm>
          <a:custGeom>
            <a:avLst/>
            <a:gdLst/>
            <a:ahLst/>
            <a:cxnLst/>
            <a:rect l="l" t="t" r="r" b="b"/>
            <a:pathLst>
              <a:path w="46646" h="2238990">
                <a:moveTo>
                  <a:pt x="0" y="0"/>
                </a:moveTo>
                <a:lnTo>
                  <a:pt x="46646" y="0"/>
                </a:lnTo>
                <a:lnTo>
                  <a:pt x="46646" y="2238990"/>
                </a:lnTo>
                <a:lnTo>
                  <a:pt x="0" y="2238990"/>
                </a:lnTo>
                <a:lnTo>
                  <a:pt x="0" y="0"/>
                </a:lnTo>
                <a:close/>
              </a:path>
            </a:pathLst>
          </a:custGeom>
          <a:solidFill>
            <a:srgbClr val="4A6D8C"/>
          </a:solidFill>
          <a:ln/>
        </p:spPr>
      </p:sp>
      <p:sp>
        <p:nvSpPr>
          <p:cNvPr id="41" name="Text 39"/>
          <p:cNvSpPr/>
          <p:nvPr/>
        </p:nvSpPr>
        <p:spPr>
          <a:xfrm>
            <a:off x="11143202" y="4174784"/>
            <a:ext cx="4769515" cy="373165"/>
          </a:xfrm>
          <a:prstGeom prst="rect">
            <a:avLst/>
          </a:prstGeom>
          <a:noFill/>
          <a:ln/>
        </p:spPr>
        <p:txBody>
          <a:bodyPr wrap="square" lIns="0" tIns="0" rIns="0" bIns="0" rtlCol="0" anchor="ctr"/>
          <a:lstStyle/>
          <a:p>
            <a:pPr>
              <a:lnSpc>
                <a:spcPct val="110000"/>
              </a:lnSpc>
            </a:pPr>
            <a:r>
              <a:rPr lang="en-US" sz="2204" b="1" dirty="0">
                <a:solidFill>
                  <a:srgbClr val="C8A97E"/>
                </a:solidFill>
                <a:latin typeface="MiSans" pitchFamily="34" charset="0"/>
                <a:ea typeface="MiSans" pitchFamily="34" charset="-122"/>
                <a:cs typeface="MiSans" pitchFamily="34" charset="-120"/>
              </a:rPr>
              <a:t>支持数据集</a:t>
            </a:r>
            <a:endParaRPr lang="en-US" sz="1600" dirty="0"/>
          </a:p>
        </p:txBody>
      </p:sp>
      <p:sp>
        <p:nvSpPr>
          <p:cNvPr id="42" name="Text 40"/>
          <p:cNvSpPr/>
          <p:nvPr/>
        </p:nvSpPr>
        <p:spPr>
          <a:xfrm>
            <a:off x="11143202" y="4687886"/>
            <a:ext cx="4734531" cy="326519"/>
          </a:xfrm>
          <a:prstGeom prst="rect">
            <a:avLst/>
          </a:prstGeom>
          <a:noFill/>
          <a:ln/>
        </p:spPr>
        <p:txBody>
          <a:bodyPr wrap="square" lIns="0" tIns="0" rIns="0" bIns="0" rtlCol="0" anchor="ctr"/>
          <a:lstStyle/>
          <a:p>
            <a:pPr>
              <a:lnSpc>
                <a:spcPct val="130000"/>
              </a:lnSpc>
            </a:pPr>
            <a:r>
              <a:rPr lang="en-US" sz="1653" b="1" dirty="0">
                <a:solidFill>
                  <a:srgbClr val="4A6D8C"/>
                </a:solidFill>
                <a:latin typeface="MiSans" pitchFamily="34" charset="0"/>
                <a:ea typeface="MiSans" pitchFamily="34" charset="-122"/>
                <a:cs typeface="MiSans" pitchFamily="34" charset="-120"/>
              </a:rPr>
              <a:t>Foursquare TSMC2014</a:t>
            </a:r>
            <a:endParaRPr lang="en-US" sz="1600" dirty="0"/>
          </a:p>
        </p:txBody>
      </p:sp>
      <p:sp>
        <p:nvSpPr>
          <p:cNvPr id="43" name="Text 41"/>
          <p:cNvSpPr/>
          <p:nvPr/>
        </p:nvSpPr>
        <p:spPr>
          <a:xfrm>
            <a:off x="11143202" y="5014406"/>
            <a:ext cx="4722869" cy="279874"/>
          </a:xfrm>
          <a:prstGeom prst="rect">
            <a:avLst/>
          </a:prstGeom>
          <a:noFill/>
          <a:ln/>
        </p:spPr>
        <p:txBody>
          <a:bodyPr wrap="square" lIns="0" tIns="0" rIns="0" bIns="0" rtlCol="0" anchor="ctr"/>
          <a:lstStyle/>
          <a:p>
            <a:pPr>
              <a:lnSpc>
                <a:spcPct val="130000"/>
              </a:lnSpc>
            </a:pPr>
            <a:r>
              <a:rPr lang="en-US" sz="1469" dirty="0">
                <a:solidFill>
                  <a:srgbClr val="788A9C"/>
                </a:solidFill>
                <a:latin typeface="MiSans" pitchFamily="34" charset="0"/>
                <a:ea typeface="MiSans" pitchFamily="34" charset="-122"/>
                <a:cs typeface="MiSans" pitchFamily="34" charset="-120"/>
              </a:rPr>
              <a:t>NYC和东京签到数据</a:t>
            </a:r>
            <a:endParaRPr lang="en-US" sz="1600" dirty="0"/>
          </a:p>
        </p:txBody>
      </p:sp>
      <p:sp>
        <p:nvSpPr>
          <p:cNvPr id="44" name="Text 42"/>
          <p:cNvSpPr/>
          <p:nvPr/>
        </p:nvSpPr>
        <p:spPr>
          <a:xfrm>
            <a:off x="11143202" y="5434216"/>
            <a:ext cx="4734531" cy="326519"/>
          </a:xfrm>
          <a:prstGeom prst="rect">
            <a:avLst/>
          </a:prstGeom>
          <a:noFill/>
          <a:ln/>
        </p:spPr>
        <p:txBody>
          <a:bodyPr wrap="square" lIns="0" tIns="0" rIns="0" bIns="0" rtlCol="0" anchor="ctr"/>
          <a:lstStyle/>
          <a:p>
            <a:pPr>
              <a:lnSpc>
                <a:spcPct val="130000"/>
              </a:lnSpc>
            </a:pPr>
            <a:r>
              <a:rPr lang="en-US" sz="1653" b="1" dirty="0">
                <a:solidFill>
                  <a:srgbClr val="4A6D8C"/>
                </a:solidFill>
                <a:latin typeface="MiSans" pitchFamily="34" charset="0"/>
                <a:ea typeface="MiSans" pitchFamily="34" charset="-122"/>
                <a:cs typeface="MiSans" pitchFamily="34" charset="-120"/>
              </a:rPr>
              <a:t>Brightkite</a:t>
            </a:r>
            <a:endParaRPr lang="en-US" sz="1600" dirty="0"/>
          </a:p>
        </p:txBody>
      </p:sp>
      <p:sp>
        <p:nvSpPr>
          <p:cNvPr id="45" name="Text 43"/>
          <p:cNvSpPr/>
          <p:nvPr/>
        </p:nvSpPr>
        <p:spPr>
          <a:xfrm>
            <a:off x="11143202" y="5760736"/>
            <a:ext cx="4722869" cy="279874"/>
          </a:xfrm>
          <a:prstGeom prst="rect">
            <a:avLst/>
          </a:prstGeom>
          <a:noFill/>
          <a:ln/>
        </p:spPr>
        <p:txBody>
          <a:bodyPr wrap="square" lIns="0" tIns="0" rIns="0" bIns="0" rtlCol="0" anchor="ctr"/>
          <a:lstStyle/>
          <a:p>
            <a:pPr>
              <a:lnSpc>
                <a:spcPct val="130000"/>
              </a:lnSpc>
            </a:pPr>
            <a:r>
              <a:rPr lang="en-US" sz="1469" dirty="0">
                <a:solidFill>
                  <a:srgbClr val="788A9C"/>
                </a:solidFill>
                <a:latin typeface="MiSans" pitchFamily="34" charset="0"/>
                <a:ea typeface="MiSans" pitchFamily="34" charset="-122"/>
                <a:cs typeface="MiSans" pitchFamily="34" charset="-120"/>
              </a:rPr>
              <a:t>大规模位置签到网络</a:t>
            </a:r>
            <a:endParaRPr lang="en-US" sz="1600" dirty="0"/>
          </a:p>
        </p:txBody>
      </p:sp>
      <p:sp>
        <p:nvSpPr>
          <p:cNvPr id="46" name="Shape 44"/>
          <p:cNvSpPr/>
          <p:nvPr/>
        </p:nvSpPr>
        <p:spPr>
          <a:xfrm>
            <a:off x="10840006" y="6460420"/>
            <a:ext cx="46646" cy="2099053"/>
          </a:xfrm>
          <a:custGeom>
            <a:avLst/>
            <a:gdLst/>
            <a:ahLst/>
            <a:cxnLst/>
            <a:rect l="l" t="t" r="r" b="b"/>
            <a:pathLst>
              <a:path w="46646" h="2099053">
                <a:moveTo>
                  <a:pt x="0" y="0"/>
                </a:moveTo>
                <a:lnTo>
                  <a:pt x="46646" y="0"/>
                </a:lnTo>
                <a:lnTo>
                  <a:pt x="46646" y="2099053"/>
                </a:lnTo>
                <a:lnTo>
                  <a:pt x="0" y="2099053"/>
                </a:lnTo>
                <a:lnTo>
                  <a:pt x="0" y="0"/>
                </a:lnTo>
                <a:close/>
              </a:path>
            </a:pathLst>
          </a:custGeom>
          <a:solidFill>
            <a:srgbClr val="C8A97E"/>
          </a:solidFill>
          <a:ln/>
        </p:spPr>
      </p:sp>
      <p:sp>
        <p:nvSpPr>
          <p:cNvPr id="47" name="Text 45"/>
          <p:cNvSpPr/>
          <p:nvPr/>
        </p:nvSpPr>
        <p:spPr>
          <a:xfrm>
            <a:off x="11143202" y="6647002"/>
            <a:ext cx="4769515" cy="373165"/>
          </a:xfrm>
          <a:prstGeom prst="rect">
            <a:avLst/>
          </a:prstGeom>
          <a:noFill/>
          <a:ln/>
        </p:spPr>
        <p:txBody>
          <a:bodyPr wrap="square" lIns="0" tIns="0" rIns="0" bIns="0" rtlCol="0" anchor="ctr"/>
          <a:lstStyle/>
          <a:p>
            <a:pPr>
              <a:lnSpc>
                <a:spcPct val="110000"/>
              </a:lnSpc>
            </a:pPr>
            <a:r>
              <a:rPr lang="en-US" sz="2204" b="1" dirty="0">
                <a:solidFill>
                  <a:srgbClr val="C8A97E"/>
                </a:solidFill>
                <a:latin typeface="MiSans" pitchFamily="34" charset="0"/>
                <a:ea typeface="MiSans" pitchFamily="34" charset="-122"/>
                <a:cs typeface="MiSans" pitchFamily="34" charset="-120"/>
              </a:rPr>
              <a:t>技术栈</a:t>
            </a:r>
            <a:endParaRPr lang="en-US" sz="1600" dirty="0"/>
          </a:p>
        </p:txBody>
      </p:sp>
      <p:sp>
        <p:nvSpPr>
          <p:cNvPr id="48" name="Text 46"/>
          <p:cNvSpPr/>
          <p:nvPr/>
        </p:nvSpPr>
        <p:spPr>
          <a:xfrm>
            <a:off x="11143202" y="7160104"/>
            <a:ext cx="2355604" cy="559747"/>
          </a:xfrm>
          <a:prstGeom prst="rect">
            <a:avLst/>
          </a:prstGeom>
          <a:noFill/>
          <a:ln/>
        </p:spPr>
        <p:txBody>
          <a:bodyPr wrap="square" lIns="0" tIns="0" rIns="0" bIns="0" rtlCol="0" anchor="ctr"/>
          <a:lstStyle/>
          <a:p>
            <a:pPr>
              <a:lnSpc>
                <a:spcPct val="130000"/>
              </a:lnSpc>
            </a:pPr>
            <a:r>
              <a:rPr lang="en-US" sz="1469" b="1" dirty="0">
                <a:solidFill>
                  <a:srgbClr val="C8A97E"/>
                </a:solidFill>
                <a:latin typeface="MiSans" pitchFamily="34" charset="0"/>
                <a:ea typeface="MiSans" pitchFamily="34" charset="-122"/>
                <a:cs typeface="MiSans" pitchFamily="34" charset="-120"/>
              </a:rPr>
              <a:t>Python</a:t>
            </a:r>
            <a:endParaRPr lang="en-US" sz="1600" dirty="0"/>
          </a:p>
          <a:p>
            <a:pPr>
              <a:lnSpc>
                <a:spcPct val="130000"/>
              </a:lnSpc>
            </a:pPr>
            <a:r>
              <a:rPr lang="en-US" sz="1469" dirty="0">
                <a:solidFill>
                  <a:srgbClr val="E1E3E6"/>
                </a:solidFill>
                <a:latin typeface="MiSans" pitchFamily="34" charset="0"/>
                <a:ea typeface="MiSans" pitchFamily="34" charset="-122"/>
                <a:cs typeface="MiSans" pitchFamily="34" charset="-120"/>
              </a:rPr>
              <a:t>Pandas, NumPy</a:t>
            </a:r>
            <a:endParaRPr lang="en-US" sz="1600" dirty="0"/>
          </a:p>
        </p:txBody>
      </p:sp>
      <p:sp>
        <p:nvSpPr>
          <p:cNvPr id="49" name="Text 47"/>
          <p:cNvSpPr/>
          <p:nvPr/>
        </p:nvSpPr>
        <p:spPr>
          <a:xfrm>
            <a:off x="13502207" y="7160104"/>
            <a:ext cx="2355604" cy="559747"/>
          </a:xfrm>
          <a:prstGeom prst="rect">
            <a:avLst/>
          </a:prstGeom>
          <a:noFill/>
          <a:ln/>
        </p:spPr>
        <p:txBody>
          <a:bodyPr wrap="square" lIns="0" tIns="0" rIns="0" bIns="0" rtlCol="0" anchor="ctr"/>
          <a:lstStyle/>
          <a:p>
            <a:pPr>
              <a:lnSpc>
                <a:spcPct val="130000"/>
              </a:lnSpc>
            </a:pPr>
            <a:r>
              <a:rPr lang="en-US" sz="1469" b="1" dirty="0">
                <a:solidFill>
                  <a:srgbClr val="C8A97E"/>
                </a:solidFill>
                <a:latin typeface="MiSans" pitchFamily="34" charset="0"/>
                <a:ea typeface="MiSans" pitchFamily="34" charset="-122"/>
                <a:cs typeface="MiSans" pitchFamily="34" charset="-120"/>
              </a:rPr>
              <a:t>可视化</a:t>
            </a:r>
            <a:endParaRPr lang="en-US" sz="1600" dirty="0"/>
          </a:p>
          <a:p>
            <a:pPr>
              <a:lnSpc>
                <a:spcPct val="130000"/>
              </a:lnSpc>
            </a:pPr>
            <a:r>
              <a:rPr lang="en-US" sz="1469" dirty="0">
                <a:solidFill>
                  <a:srgbClr val="E1E3E6"/>
                </a:solidFill>
                <a:latin typeface="MiSans" pitchFamily="34" charset="0"/>
                <a:ea typeface="MiSans" pitchFamily="34" charset="-122"/>
                <a:cs typeface="MiSans" pitchFamily="34" charset="-120"/>
              </a:rPr>
              <a:t>Matplotlib</a:t>
            </a:r>
            <a:endParaRPr lang="en-US" sz="1600" dirty="0"/>
          </a:p>
        </p:txBody>
      </p:sp>
      <p:sp>
        <p:nvSpPr>
          <p:cNvPr id="50" name="Text 48"/>
          <p:cNvSpPr/>
          <p:nvPr/>
        </p:nvSpPr>
        <p:spPr>
          <a:xfrm>
            <a:off x="11143202" y="7813143"/>
            <a:ext cx="2355604" cy="559747"/>
          </a:xfrm>
          <a:prstGeom prst="rect">
            <a:avLst/>
          </a:prstGeom>
          <a:noFill/>
          <a:ln/>
        </p:spPr>
        <p:txBody>
          <a:bodyPr wrap="square" lIns="0" tIns="0" rIns="0" bIns="0" rtlCol="0" anchor="ctr"/>
          <a:lstStyle/>
          <a:p>
            <a:pPr>
              <a:lnSpc>
                <a:spcPct val="130000"/>
              </a:lnSpc>
            </a:pPr>
            <a:r>
              <a:rPr lang="en-US" sz="1469" b="1" dirty="0">
                <a:solidFill>
                  <a:srgbClr val="C8A97E"/>
                </a:solidFill>
                <a:latin typeface="MiSans" pitchFamily="34" charset="0"/>
                <a:ea typeface="MiSans" pitchFamily="34" charset="-122"/>
                <a:cs typeface="MiSans" pitchFamily="34" charset="-120"/>
              </a:rPr>
              <a:t>机器学习</a:t>
            </a:r>
            <a:endParaRPr lang="en-US" sz="1600" dirty="0"/>
          </a:p>
          <a:p>
            <a:pPr>
              <a:lnSpc>
                <a:spcPct val="130000"/>
              </a:lnSpc>
            </a:pPr>
            <a:r>
              <a:rPr lang="en-US" sz="1469" dirty="0">
                <a:solidFill>
                  <a:srgbClr val="E1E3E6"/>
                </a:solidFill>
                <a:latin typeface="MiSans" pitchFamily="34" charset="0"/>
                <a:ea typeface="MiSans" pitchFamily="34" charset="-122"/>
                <a:cs typeface="MiSans" pitchFamily="34" charset="-120"/>
              </a:rPr>
              <a:t>Scikit-learn</a:t>
            </a:r>
            <a:endParaRPr lang="en-US" sz="1600" dirty="0"/>
          </a:p>
        </p:txBody>
      </p:sp>
      <p:sp>
        <p:nvSpPr>
          <p:cNvPr id="51" name="Text 49"/>
          <p:cNvSpPr/>
          <p:nvPr/>
        </p:nvSpPr>
        <p:spPr>
          <a:xfrm>
            <a:off x="13502207" y="7813143"/>
            <a:ext cx="2355604" cy="559747"/>
          </a:xfrm>
          <a:prstGeom prst="rect">
            <a:avLst/>
          </a:prstGeom>
          <a:noFill/>
          <a:ln/>
        </p:spPr>
        <p:txBody>
          <a:bodyPr wrap="square" lIns="0" tIns="0" rIns="0" bIns="0" rtlCol="0" anchor="ctr"/>
          <a:lstStyle/>
          <a:p>
            <a:pPr>
              <a:lnSpc>
                <a:spcPct val="130000"/>
              </a:lnSpc>
            </a:pPr>
            <a:r>
              <a:rPr lang="en-US" sz="1469" b="1" dirty="0">
                <a:solidFill>
                  <a:srgbClr val="C8A97E"/>
                </a:solidFill>
                <a:latin typeface="MiSans" pitchFamily="34" charset="0"/>
                <a:ea typeface="MiSans" pitchFamily="34" charset="-122"/>
                <a:cs typeface="MiSans" pitchFamily="34" charset="-120"/>
              </a:rPr>
              <a:t>算法</a:t>
            </a:r>
            <a:endParaRPr lang="en-US" sz="1600" dirty="0"/>
          </a:p>
          <a:p>
            <a:pPr>
              <a:lnSpc>
                <a:spcPct val="130000"/>
              </a:lnSpc>
            </a:pPr>
            <a:r>
              <a:rPr lang="en-US" sz="1469" dirty="0">
                <a:solidFill>
                  <a:srgbClr val="E1E3E6"/>
                </a:solidFill>
                <a:latin typeface="MiSans" pitchFamily="34" charset="0"/>
                <a:ea typeface="MiSans" pitchFamily="34" charset="-122"/>
                <a:cs typeface="MiSans" pitchFamily="34" charset="-120"/>
              </a:rPr>
              <a:t>CF, 马尔可夫链</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6591905" y="483810"/>
            <a:ext cx="24190" cy="8636000"/>
          </a:xfrm>
          <a:custGeom>
            <a:avLst/>
            <a:gdLst/>
            <a:ahLst/>
            <a:cxnLst/>
            <a:rect l="l" t="t" r="r" b="b"/>
            <a:pathLst>
              <a:path w="24190" h="8636000">
                <a:moveTo>
                  <a:pt x="0" y="0"/>
                </a:moveTo>
                <a:lnTo>
                  <a:pt x="24190" y="0"/>
                </a:lnTo>
                <a:lnTo>
                  <a:pt x="24190" y="8636000"/>
                </a:lnTo>
                <a:lnTo>
                  <a:pt x="0" y="8636000"/>
                </a:lnTo>
                <a:lnTo>
                  <a:pt x="0" y="0"/>
                </a:lnTo>
                <a:close/>
              </a:path>
            </a:pathLst>
          </a:custGeom>
          <a:solidFill>
            <a:srgbClr val="4A6D8C">
              <a:alpha val="30196"/>
            </a:srgbClr>
          </a:solidFill>
          <a:ln/>
        </p:spPr>
      </p:sp>
      <p:sp>
        <p:nvSpPr>
          <p:cNvPr id="3" name="Shape 1"/>
          <p:cNvSpPr/>
          <p:nvPr/>
        </p:nvSpPr>
        <p:spPr>
          <a:xfrm>
            <a:off x="483810" y="532190"/>
            <a:ext cx="483810" cy="483810"/>
          </a:xfrm>
          <a:custGeom>
            <a:avLst/>
            <a:gdLst/>
            <a:ahLst/>
            <a:cxnLst/>
            <a:rect l="l" t="t" r="r" b="b"/>
            <a:pathLst>
              <a:path w="483810" h="483810">
                <a:moveTo>
                  <a:pt x="48381" y="0"/>
                </a:moveTo>
                <a:lnTo>
                  <a:pt x="435429" y="0"/>
                </a:lnTo>
                <a:cubicBezTo>
                  <a:pt x="462149" y="0"/>
                  <a:pt x="483810" y="21661"/>
                  <a:pt x="483810" y="48381"/>
                </a:cubicBezTo>
                <a:lnTo>
                  <a:pt x="483810" y="435429"/>
                </a:lnTo>
                <a:cubicBezTo>
                  <a:pt x="483810" y="462149"/>
                  <a:pt x="462149" y="483810"/>
                  <a:pt x="435429" y="483810"/>
                </a:cubicBezTo>
                <a:lnTo>
                  <a:pt x="48381" y="483810"/>
                </a:lnTo>
                <a:cubicBezTo>
                  <a:pt x="21661" y="483810"/>
                  <a:pt x="0" y="462149"/>
                  <a:pt x="0" y="435429"/>
                </a:cubicBezTo>
                <a:lnTo>
                  <a:pt x="0" y="48381"/>
                </a:lnTo>
                <a:cubicBezTo>
                  <a:pt x="0" y="21679"/>
                  <a:pt x="21679" y="0"/>
                  <a:pt x="48381" y="0"/>
                </a:cubicBezTo>
                <a:close/>
              </a:path>
            </a:pathLst>
          </a:custGeom>
          <a:solidFill>
            <a:srgbClr val="4A6D8C"/>
          </a:solidFill>
          <a:ln/>
        </p:spPr>
      </p:sp>
      <p:sp>
        <p:nvSpPr>
          <p:cNvPr id="4" name="Text 2"/>
          <p:cNvSpPr/>
          <p:nvPr/>
        </p:nvSpPr>
        <p:spPr>
          <a:xfrm>
            <a:off x="602242" y="604762"/>
            <a:ext cx="362857" cy="338667"/>
          </a:xfrm>
          <a:prstGeom prst="rect">
            <a:avLst/>
          </a:prstGeom>
          <a:noFill/>
          <a:ln/>
        </p:spPr>
        <p:txBody>
          <a:bodyPr wrap="square" lIns="0" tIns="0" rIns="0" bIns="0" rtlCol="0" anchor="ctr"/>
          <a:lstStyle/>
          <a:p>
            <a:pPr>
              <a:lnSpc>
                <a:spcPct val="120000"/>
              </a:lnSpc>
            </a:pPr>
            <a:r>
              <a:rPr lang="en-US" sz="1905" b="1" dirty="0">
                <a:solidFill>
                  <a:srgbClr val="E1E3E6"/>
                </a:solidFill>
                <a:latin typeface="MiSans" pitchFamily="34" charset="0"/>
                <a:ea typeface="MiSans" pitchFamily="34" charset="-122"/>
                <a:cs typeface="MiSans" pitchFamily="34" charset="-120"/>
              </a:rPr>
              <a:t>01</a:t>
            </a:r>
            <a:endParaRPr lang="en-US" sz="1600" dirty="0"/>
          </a:p>
        </p:txBody>
      </p:sp>
      <p:sp>
        <p:nvSpPr>
          <p:cNvPr id="5" name="Text 3"/>
          <p:cNvSpPr/>
          <p:nvPr/>
        </p:nvSpPr>
        <p:spPr>
          <a:xfrm>
            <a:off x="1161143" y="483810"/>
            <a:ext cx="2612571" cy="580571"/>
          </a:xfrm>
          <a:prstGeom prst="rect">
            <a:avLst/>
          </a:prstGeom>
          <a:noFill/>
          <a:ln/>
        </p:spPr>
        <p:txBody>
          <a:bodyPr wrap="square" lIns="0" tIns="0" rIns="0" bIns="0" rtlCol="0" anchor="ctr"/>
          <a:lstStyle/>
          <a:p>
            <a:pPr>
              <a:lnSpc>
                <a:spcPct val="80000"/>
              </a:lnSpc>
            </a:pPr>
            <a:r>
              <a:rPr lang="en-US" sz="4571" b="1" dirty="0">
                <a:solidFill>
                  <a:srgbClr val="E1E3E6"/>
                </a:solidFill>
                <a:latin typeface="MiSans" pitchFamily="34" charset="0"/>
                <a:ea typeface="MiSans" pitchFamily="34" charset="-122"/>
                <a:cs typeface="MiSans" pitchFamily="34" charset="-120"/>
              </a:rPr>
              <a:t>研究目标</a:t>
            </a:r>
            <a:endParaRPr lang="en-US" sz="1600" dirty="0"/>
          </a:p>
        </p:txBody>
      </p:sp>
      <p:sp>
        <p:nvSpPr>
          <p:cNvPr id="6" name="Text 4"/>
          <p:cNvSpPr/>
          <p:nvPr/>
        </p:nvSpPr>
        <p:spPr>
          <a:xfrm>
            <a:off x="483810" y="1209524"/>
            <a:ext cx="5829905" cy="338667"/>
          </a:xfrm>
          <a:prstGeom prst="rect">
            <a:avLst/>
          </a:prstGeom>
          <a:noFill/>
          <a:ln/>
        </p:spPr>
        <p:txBody>
          <a:bodyPr wrap="square" lIns="0" tIns="0" rIns="0" bIns="0" rtlCol="0" anchor="ctr"/>
          <a:lstStyle/>
          <a:p>
            <a:pPr>
              <a:lnSpc>
                <a:spcPct val="120000"/>
              </a:lnSpc>
            </a:pPr>
            <a:r>
              <a:rPr lang="en-US" sz="1905" dirty="0">
                <a:solidFill>
                  <a:srgbClr val="C8A97E"/>
                </a:solidFill>
                <a:latin typeface="MiSans" pitchFamily="34" charset="0"/>
                <a:ea typeface="MiSans" pitchFamily="34" charset="-122"/>
                <a:cs typeface="MiSans" pitchFamily="34" charset="-120"/>
              </a:rPr>
              <a:t>基于地理位置的社交网络挖掘</a:t>
            </a:r>
            <a:endParaRPr lang="en-US" sz="1600" dirty="0"/>
          </a:p>
        </p:txBody>
      </p:sp>
      <p:sp>
        <p:nvSpPr>
          <p:cNvPr id="7" name="Shape 5"/>
          <p:cNvSpPr/>
          <p:nvPr/>
        </p:nvSpPr>
        <p:spPr>
          <a:xfrm>
            <a:off x="508000" y="1644952"/>
            <a:ext cx="48381" cy="2177143"/>
          </a:xfrm>
          <a:custGeom>
            <a:avLst/>
            <a:gdLst/>
            <a:ahLst/>
            <a:cxnLst/>
            <a:rect l="l" t="t" r="r" b="b"/>
            <a:pathLst>
              <a:path w="48381" h="2177143">
                <a:moveTo>
                  <a:pt x="0" y="0"/>
                </a:moveTo>
                <a:lnTo>
                  <a:pt x="48381" y="0"/>
                </a:lnTo>
                <a:lnTo>
                  <a:pt x="48381" y="2177143"/>
                </a:lnTo>
                <a:lnTo>
                  <a:pt x="0" y="2177143"/>
                </a:lnTo>
                <a:lnTo>
                  <a:pt x="0" y="0"/>
                </a:lnTo>
                <a:close/>
              </a:path>
            </a:pathLst>
          </a:custGeom>
          <a:solidFill>
            <a:srgbClr val="4A6D8C"/>
          </a:solidFill>
          <a:ln/>
        </p:spPr>
      </p:sp>
      <p:sp>
        <p:nvSpPr>
          <p:cNvPr id="8" name="Shape 6"/>
          <p:cNvSpPr/>
          <p:nvPr/>
        </p:nvSpPr>
        <p:spPr>
          <a:xfrm>
            <a:off x="822476" y="1838476"/>
            <a:ext cx="580571" cy="580571"/>
          </a:xfrm>
          <a:custGeom>
            <a:avLst/>
            <a:gdLst/>
            <a:ahLst/>
            <a:cxnLst/>
            <a:rect l="l" t="t" r="r" b="b"/>
            <a:pathLst>
              <a:path w="580571" h="580571">
                <a:moveTo>
                  <a:pt x="290286" y="0"/>
                </a:moveTo>
                <a:lnTo>
                  <a:pt x="290286" y="0"/>
                </a:lnTo>
                <a:cubicBezTo>
                  <a:pt x="450499" y="0"/>
                  <a:pt x="580571" y="130073"/>
                  <a:pt x="580571" y="290286"/>
                </a:cubicBezTo>
                <a:lnTo>
                  <a:pt x="580571" y="290286"/>
                </a:lnTo>
                <a:cubicBezTo>
                  <a:pt x="580571" y="450499"/>
                  <a:pt x="450499" y="580571"/>
                  <a:pt x="290286" y="580571"/>
                </a:cubicBezTo>
                <a:lnTo>
                  <a:pt x="290286" y="580571"/>
                </a:lnTo>
                <a:cubicBezTo>
                  <a:pt x="130073" y="580571"/>
                  <a:pt x="0" y="450499"/>
                  <a:pt x="0" y="290286"/>
                </a:cubicBezTo>
                <a:lnTo>
                  <a:pt x="0" y="290286"/>
                </a:lnTo>
                <a:cubicBezTo>
                  <a:pt x="0" y="130073"/>
                  <a:pt x="130073" y="0"/>
                  <a:pt x="290286" y="0"/>
                </a:cubicBezTo>
                <a:close/>
              </a:path>
            </a:pathLst>
          </a:custGeom>
          <a:solidFill>
            <a:srgbClr val="4A6D8C"/>
          </a:solidFill>
          <a:ln/>
        </p:spPr>
      </p:sp>
      <p:sp>
        <p:nvSpPr>
          <p:cNvPr id="9" name="Text 7"/>
          <p:cNvSpPr/>
          <p:nvPr/>
        </p:nvSpPr>
        <p:spPr>
          <a:xfrm>
            <a:off x="1055688" y="1935238"/>
            <a:ext cx="254000" cy="387048"/>
          </a:xfrm>
          <a:prstGeom prst="rect">
            <a:avLst/>
          </a:prstGeom>
          <a:noFill/>
          <a:ln/>
        </p:spPr>
        <p:txBody>
          <a:bodyPr wrap="square" lIns="0" tIns="0" rIns="0" bIns="0" rtlCol="0" anchor="ctr"/>
          <a:lstStyle/>
          <a:p>
            <a:pPr>
              <a:lnSpc>
                <a:spcPct val="110000"/>
              </a:lnSpc>
            </a:pPr>
            <a:r>
              <a:rPr lang="en-US" sz="2286" b="1" dirty="0">
                <a:solidFill>
                  <a:srgbClr val="E1E3E6"/>
                </a:solidFill>
                <a:latin typeface="MiSans" pitchFamily="34" charset="0"/>
                <a:ea typeface="MiSans" pitchFamily="34" charset="-122"/>
                <a:cs typeface="MiSans" pitchFamily="34" charset="-120"/>
              </a:rPr>
              <a:t>1</a:t>
            </a:r>
            <a:endParaRPr lang="en-US" sz="1600" dirty="0"/>
          </a:p>
        </p:txBody>
      </p:sp>
      <p:sp>
        <p:nvSpPr>
          <p:cNvPr id="10" name="Text 8"/>
          <p:cNvSpPr/>
          <p:nvPr/>
        </p:nvSpPr>
        <p:spPr>
          <a:xfrm>
            <a:off x="1548190" y="1935238"/>
            <a:ext cx="2177143" cy="387048"/>
          </a:xfrm>
          <a:prstGeom prst="rect">
            <a:avLst/>
          </a:prstGeom>
          <a:noFill/>
          <a:ln/>
        </p:spPr>
        <p:txBody>
          <a:bodyPr wrap="square" lIns="0" tIns="0" rIns="0" bIns="0" rtlCol="0" anchor="ctr"/>
          <a:lstStyle/>
          <a:p>
            <a:pPr>
              <a:lnSpc>
                <a:spcPct val="110000"/>
              </a:lnSpc>
            </a:pPr>
            <a:r>
              <a:rPr lang="en-US" sz="2286" b="1" dirty="0">
                <a:solidFill>
                  <a:srgbClr val="E1E3E6"/>
                </a:solidFill>
                <a:latin typeface="MiSans" pitchFamily="34" charset="0"/>
                <a:ea typeface="MiSans" pitchFamily="34" charset="-122"/>
                <a:cs typeface="MiSans" pitchFamily="34" charset="-120"/>
              </a:rPr>
              <a:t>时空模式可视化</a:t>
            </a:r>
            <a:endParaRPr lang="en-US" sz="1600" dirty="0"/>
          </a:p>
        </p:txBody>
      </p:sp>
      <p:sp>
        <p:nvSpPr>
          <p:cNvPr id="11" name="Text 9"/>
          <p:cNvSpPr/>
          <p:nvPr/>
        </p:nvSpPr>
        <p:spPr>
          <a:xfrm>
            <a:off x="822476" y="2564190"/>
            <a:ext cx="5479143" cy="1064381"/>
          </a:xfrm>
          <a:prstGeom prst="rect">
            <a:avLst/>
          </a:prstGeom>
          <a:noFill/>
          <a:ln/>
        </p:spPr>
        <p:txBody>
          <a:bodyPr wrap="square" lIns="0" tIns="0" rIns="0" bIns="0" rtlCol="0" anchor="ctr"/>
          <a:lstStyle/>
          <a:p>
            <a:pPr>
              <a:lnSpc>
                <a:spcPct val="140000"/>
              </a:lnSpc>
            </a:pPr>
            <a:r>
              <a:rPr lang="en-US" sz="1714" dirty="0">
                <a:solidFill>
                  <a:srgbClr val="788A9C"/>
                </a:solidFill>
                <a:latin typeface="MiSans" pitchFamily="34" charset="0"/>
                <a:ea typeface="MiSans" pitchFamily="34" charset="-122"/>
                <a:cs typeface="MiSans" pitchFamily="34" charset="-120"/>
              </a:rPr>
              <a:t>可视化展示用户POI的时空分布模式，通过数据可视化技术揭示用户行为在时间和空间维度上的规律性和周期性特征。</a:t>
            </a:r>
            <a:endParaRPr lang="en-US" sz="1600" dirty="0"/>
          </a:p>
        </p:txBody>
      </p:sp>
      <p:sp>
        <p:nvSpPr>
          <p:cNvPr id="12" name="Shape 10"/>
          <p:cNvSpPr/>
          <p:nvPr/>
        </p:nvSpPr>
        <p:spPr>
          <a:xfrm>
            <a:off x="508000" y="4109357"/>
            <a:ext cx="48381" cy="2177143"/>
          </a:xfrm>
          <a:custGeom>
            <a:avLst/>
            <a:gdLst/>
            <a:ahLst/>
            <a:cxnLst/>
            <a:rect l="l" t="t" r="r" b="b"/>
            <a:pathLst>
              <a:path w="48381" h="2177143">
                <a:moveTo>
                  <a:pt x="0" y="0"/>
                </a:moveTo>
                <a:lnTo>
                  <a:pt x="48381" y="0"/>
                </a:lnTo>
                <a:lnTo>
                  <a:pt x="48381" y="2177143"/>
                </a:lnTo>
                <a:lnTo>
                  <a:pt x="0" y="2177143"/>
                </a:lnTo>
                <a:lnTo>
                  <a:pt x="0" y="0"/>
                </a:lnTo>
                <a:close/>
              </a:path>
            </a:pathLst>
          </a:custGeom>
          <a:solidFill>
            <a:srgbClr val="C8A97E"/>
          </a:solidFill>
          <a:ln/>
        </p:spPr>
      </p:sp>
      <p:sp>
        <p:nvSpPr>
          <p:cNvPr id="13" name="Shape 11"/>
          <p:cNvSpPr/>
          <p:nvPr/>
        </p:nvSpPr>
        <p:spPr>
          <a:xfrm>
            <a:off x="822476" y="4302881"/>
            <a:ext cx="580571" cy="580571"/>
          </a:xfrm>
          <a:custGeom>
            <a:avLst/>
            <a:gdLst/>
            <a:ahLst/>
            <a:cxnLst/>
            <a:rect l="l" t="t" r="r" b="b"/>
            <a:pathLst>
              <a:path w="580571" h="580571">
                <a:moveTo>
                  <a:pt x="290286" y="0"/>
                </a:moveTo>
                <a:lnTo>
                  <a:pt x="290286" y="0"/>
                </a:lnTo>
                <a:cubicBezTo>
                  <a:pt x="450499" y="0"/>
                  <a:pt x="580571" y="130073"/>
                  <a:pt x="580571" y="290286"/>
                </a:cubicBezTo>
                <a:lnTo>
                  <a:pt x="580571" y="290286"/>
                </a:lnTo>
                <a:cubicBezTo>
                  <a:pt x="580571" y="450499"/>
                  <a:pt x="450499" y="580571"/>
                  <a:pt x="290286" y="580571"/>
                </a:cubicBezTo>
                <a:lnTo>
                  <a:pt x="290286" y="580571"/>
                </a:lnTo>
                <a:cubicBezTo>
                  <a:pt x="130073" y="580571"/>
                  <a:pt x="0" y="450499"/>
                  <a:pt x="0" y="290286"/>
                </a:cubicBezTo>
                <a:lnTo>
                  <a:pt x="0" y="290286"/>
                </a:lnTo>
                <a:cubicBezTo>
                  <a:pt x="0" y="130073"/>
                  <a:pt x="130073" y="0"/>
                  <a:pt x="290286" y="0"/>
                </a:cubicBezTo>
                <a:close/>
              </a:path>
            </a:pathLst>
          </a:custGeom>
          <a:solidFill>
            <a:srgbClr val="C8A97E"/>
          </a:solidFill>
          <a:ln/>
        </p:spPr>
      </p:sp>
      <p:sp>
        <p:nvSpPr>
          <p:cNvPr id="14" name="Text 12"/>
          <p:cNvSpPr/>
          <p:nvPr/>
        </p:nvSpPr>
        <p:spPr>
          <a:xfrm>
            <a:off x="1031119" y="4399643"/>
            <a:ext cx="302381" cy="387048"/>
          </a:xfrm>
          <a:prstGeom prst="rect">
            <a:avLst/>
          </a:prstGeom>
          <a:noFill/>
          <a:ln/>
        </p:spPr>
        <p:txBody>
          <a:bodyPr wrap="square" lIns="0" tIns="0" rIns="0" bIns="0" rtlCol="0" anchor="ctr"/>
          <a:lstStyle/>
          <a:p>
            <a:pPr>
              <a:lnSpc>
                <a:spcPct val="110000"/>
              </a:lnSpc>
            </a:pPr>
            <a:r>
              <a:rPr lang="en-US" sz="2286" b="1" dirty="0">
                <a:solidFill>
                  <a:srgbClr val="1A1D21"/>
                </a:solidFill>
                <a:latin typeface="MiSans" pitchFamily="34" charset="0"/>
                <a:ea typeface="MiSans" pitchFamily="34" charset="-122"/>
                <a:cs typeface="MiSans" pitchFamily="34" charset="-120"/>
              </a:rPr>
              <a:t>2</a:t>
            </a:r>
            <a:endParaRPr lang="en-US" sz="1600" dirty="0"/>
          </a:p>
        </p:txBody>
      </p:sp>
      <p:sp>
        <p:nvSpPr>
          <p:cNvPr id="15" name="Text 13"/>
          <p:cNvSpPr/>
          <p:nvPr/>
        </p:nvSpPr>
        <p:spPr>
          <a:xfrm>
            <a:off x="1548190" y="4399643"/>
            <a:ext cx="1886857" cy="387048"/>
          </a:xfrm>
          <a:prstGeom prst="rect">
            <a:avLst/>
          </a:prstGeom>
          <a:noFill/>
          <a:ln/>
        </p:spPr>
        <p:txBody>
          <a:bodyPr wrap="square" lIns="0" tIns="0" rIns="0" bIns="0" rtlCol="0" anchor="ctr"/>
          <a:lstStyle/>
          <a:p>
            <a:pPr>
              <a:lnSpc>
                <a:spcPct val="110000"/>
              </a:lnSpc>
            </a:pPr>
            <a:r>
              <a:rPr lang="en-US" sz="2286" b="1" dirty="0">
                <a:solidFill>
                  <a:srgbClr val="E1E3E6"/>
                </a:solidFill>
                <a:latin typeface="MiSans" pitchFamily="34" charset="0"/>
                <a:ea typeface="MiSans" pitchFamily="34" charset="-122"/>
                <a:cs typeface="MiSans" pitchFamily="34" charset="-120"/>
              </a:rPr>
              <a:t>社区结构分析</a:t>
            </a:r>
            <a:endParaRPr lang="en-US" sz="1600" dirty="0"/>
          </a:p>
        </p:txBody>
      </p:sp>
      <p:sp>
        <p:nvSpPr>
          <p:cNvPr id="16" name="Text 14"/>
          <p:cNvSpPr/>
          <p:nvPr/>
        </p:nvSpPr>
        <p:spPr>
          <a:xfrm>
            <a:off x="822476" y="5028595"/>
            <a:ext cx="5479143" cy="1064381"/>
          </a:xfrm>
          <a:prstGeom prst="rect">
            <a:avLst/>
          </a:prstGeom>
          <a:noFill/>
          <a:ln/>
        </p:spPr>
        <p:txBody>
          <a:bodyPr wrap="square" lIns="0" tIns="0" rIns="0" bIns="0" rtlCol="0" anchor="ctr"/>
          <a:lstStyle/>
          <a:p>
            <a:pPr>
              <a:lnSpc>
                <a:spcPct val="140000"/>
              </a:lnSpc>
            </a:pPr>
            <a:r>
              <a:rPr lang="en-US" sz="1714" dirty="0">
                <a:solidFill>
                  <a:srgbClr val="788A9C"/>
                </a:solidFill>
                <a:latin typeface="MiSans" pitchFamily="34" charset="0"/>
                <a:ea typeface="MiSans" pitchFamily="34" charset="-122"/>
                <a:cs typeface="MiSans" pitchFamily="34" charset="-120"/>
              </a:rPr>
              <a:t>从用户社交角度分析社区结构，发现用户之间的隐式社交关系和群体行为模式，理解社交网络中的社区形成机制。</a:t>
            </a:r>
            <a:endParaRPr lang="en-US" sz="1600" dirty="0"/>
          </a:p>
        </p:txBody>
      </p:sp>
      <p:sp>
        <p:nvSpPr>
          <p:cNvPr id="17" name="Shape 15"/>
          <p:cNvSpPr/>
          <p:nvPr/>
        </p:nvSpPr>
        <p:spPr>
          <a:xfrm>
            <a:off x="508000" y="6573762"/>
            <a:ext cx="48381" cy="2177143"/>
          </a:xfrm>
          <a:custGeom>
            <a:avLst/>
            <a:gdLst/>
            <a:ahLst/>
            <a:cxnLst/>
            <a:rect l="l" t="t" r="r" b="b"/>
            <a:pathLst>
              <a:path w="48381" h="2177143">
                <a:moveTo>
                  <a:pt x="0" y="0"/>
                </a:moveTo>
                <a:lnTo>
                  <a:pt x="48381" y="0"/>
                </a:lnTo>
                <a:lnTo>
                  <a:pt x="48381" y="2177143"/>
                </a:lnTo>
                <a:lnTo>
                  <a:pt x="0" y="2177143"/>
                </a:lnTo>
                <a:lnTo>
                  <a:pt x="0" y="0"/>
                </a:lnTo>
                <a:close/>
              </a:path>
            </a:pathLst>
          </a:custGeom>
          <a:solidFill>
            <a:srgbClr val="4A6D8C"/>
          </a:solidFill>
          <a:ln/>
        </p:spPr>
      </p:sp>
      <p:sp>
        <p:nvSpPr>
          <p:cNvPr id="18" name="Shape 16"/>
          <p:cNvSpPr/>
          <p:nvPr/>
        </p:nvSpPr>
        <p:spPr>
          <a:xfrm>
            <a:off x="822476" y="6767285"/>
            <a:ext cx="580571" cy="580571"/>
          </a:xfrm>
          <a:custGeom>
            <a:avLst/>
            <a:gdLst/>
            <a:ahLst/>
            <a:cxnLst/>
            <a:rect l="l" t="t" r="r" b="b"/>
            <a:pathLst>
              <a:path w="580571" h="580571">
                <a:moveTo>
                  <a:pt x="290286" y="0"/>
                </a:moveTo>
                <a:lnTo>
                  <a:pt x="290286" y="0"/>
                </a:lnTo>
                <a:cubicBezTo>
                  <a:pt x="450499" y="0"/>
                  <a:pt x="580571" y="130073"/>
                  <a:pt x="580571" y="290286"/>
                </a:cubicBezTo>
                <a:lnTo>
                  <a:pt x="580571" y="290286"/>
                </a:lnTo>
                <a:cubicBezTo>
                  <a:pt x="580571" y="450499"/>
                  <a:pt x="450499" y="580571"/>
                  <a:pt x="290286" y="580571"/>
                </a:cubicBezTo>
                <a:lnTo>
                  <a:pt x="290286" y="580571"/>
                </a:lnTo>
                <a:cubicBezTo>
                  <a:pt x="130073" y="580571"/>
                  <a:pt x="0" y="450499"/>
                  <a:pt x="0" y="290286"/>
                </a:cubicBezTo>
                <a:lnTo>
                  <a:pt x="0" y="290286"/>
                </a:lnTo>
                <a:cubicBezTo>
                  <a:pt x="0" y="130073"/>
                  <a:pt x="130073" y="0"/>
                  <a:pt x="290286" y="0"/>
                </a:cubicBezTo>
                <a:close/>
              </a:path>
            </a:pathLst>
          </a:custGeom>
          <a:solidFill>
            <a:srgbClr val="4A6D8C"/>
          </a:solidFill>
          <a:ln/>
        </p:spPr>
      </p:sp>
      <p:sp>
        <p:nvSpPr>
          <p:cNvPr id="19" name="Text 17"/>
          <p:cNvSpPr/>
          <p:nvPr/>
        </p:nvSpPr>
        <p:spPr>
          <a:xfrm>
            <a:off x="1027339" y="6864047"/>
            <a:ext cx="314476" cy="387048"/>
          </a:xfrm>
          <a:prstGeom prst="rect">
            <a:avLst/>
          </a:prstGeom>
          <a:noFill/>
          <a:ln/>
        </p:spPr>
        <p:txBody>
          <a:bodyPr wrap="square" lIns="0" tIns="0" rIns="0" bIns="0" rtlCol="0" anchor="ctr"/>
          <a:lstStyle/>
          <a:p>
            <a:pPr>
              <a:lnSpc>
                <a:spcPct val="110000"/>
              </a:lnSpc>
            </a:pPr>
            <a:r>
              <a:rPr lang="en-US" sz="2286" b="1" dirty="0">
                <a:solidFill>
                  <a:srgbClr val="E1E3E6"/>
                </a:solidFill>
                <a:latin typeface="MiSans" pitchFamily="34" charset="0"/>
                <a:ea typeface="MiSans" pitchFamily="34" charset="-122"/>
                <a:cs typeface="MiSans" pitchFamily="34" charset="-120"/>
              </a:rPr>
              <a:t>3</a:t>
            </a:r>
            <a:endParaRPr lang="en-US" sz="1600" dirty="0"/>
          </a:p>
        </p:txBody>
      </p:sp>
      <p:sp>
        <p:nvSpPr>
          <p:cNvPr id="20" name="Text 18"/>
          <p:cNvSpPr/>
          <p:nvPr/>
        </p:nvSpPr>
        <p:spPr>
          <a:xfrm>
            <a:off x="1548190" y="6864047"/>
            <a:ext cx="1778000" cy="387048"/>
          </a:xfrm>
          <a:prstGeom prst="rect">
            <a:avLst/>
          </a:prstGeom>
          <a:noFill/>
          <a:ln/>
        </p:spPr>
        <p:txBody>
          <a:bodyPr wrap="square" lIns="0" tIns="0" rIns="0" bIns="0" rtlCol="0" anchor="ctr"/>
          <a:lstStyle/>
          <a:p>
            <a:pPr>
              <a:lnSpc>
                <a:spcPct val="110000"/>
              </a:lnSpc>
            </a:pPr>
            <a:r>
              <a:rPr lang="en-US" sz="2286" b="1" dirty="0">
                <a:solidFill>
                  <a:srgbClr val="E1E3E6"/>
                </a:solidFill>
                <a:latin typeface="MiSans" pitchFamily="34" charset="0"/>
                <a:ea typeface="MiSans" pitchFamily="34" charset="-122"/>
                <a:cs typeface="MiSans" pitchFamily="34" charset="-120"/>
              </a:rPr>
              <a:t>POI推荐算法</a:t>
            </a:r>
            <a:endParaRPr lang="en-US" sz="1600" dirty="0"/>
          </a:p>
        </p:txBody>
      </p:sp>
      <p:sp>
        <p:nvSpPr>
          <p:cNvPr id="21" name="Text 19"/>
          <p:cNvSpPr/>
          <p:nvPr/>
        </p:nvSpPr>
        <p:spPr>
          <a:xfrm>
            <a:off x="822476" y="7493000"/>
            <a:ext cx="5479143" cy="1064381"/>
          </a:xfrm>
          <a:prstGeom prst="rect">
            <a:avLst/>
          </a:prstGeom>
          <a:noFill/>
          <a:ln/>
        </p:spPr>
        <p:txBody>
          <a:bodyPr wrap="square" lIns="0" tIns="0" rIns="0" bIns="0" rtlCol="0" anchor="ctr"/>
          <a:lstStyle/>
          <a:p>
            <a:pPr>
              <a:lnSpc>
                <a:spcPct val="140000"/>
              </a:lnSpc>
            </a:pPr>
            <a:r>
              <a:rPr lang="en-US" sz="1714" dirty="0">
                <a:solidFill>
                  <a:srgbClr val="788A9C"/>
                </a:solidFill>
                <a:latin typeface="MiSans" pitchFamily="34" charset="0"/>
                <a:ea typeface="MiSans" pitchFamily="34" charset="-122"/>
                <a:cs typeface="MiSans" pitchFamily="34" charset="-120"/>
              </a:rPr>
              <a:t>基于历史数据设计并实现POI推荐算法，结合协同过滤、地理位置和时间模式等多种因素，构建高性能的混合推荐系统。</a:t>
            </a:r>
            <a:endParaRPr lang="en-US" sz="1600" dirty="0"/>
          </a:p>
        </p:txBody>
      </p:sp>
      <p:sp>
        <p:nvSpPr>
          <p:cNvPr id="22" name="Text 20"/>
          <p:cNvSpPr/>
          <p:nvPr/>
        </p:nvSpPr>
        <p:spPr>
          <a:xfrm>
            <a:off x="6986134" y="483810"/>
            <a:ext cx="8998857" cy="483810"/>
          </a:xfrm>
          <a:prstGeom prst="rect">
            <a:avLst/>
          </a:prstGeom>
          <a:noFill/>
          <a:ln/>
        </p:spPr>
        <p:txBody>
          <a:bodyPr wrap="square" lIns="0" tIns="0" rIns="0" bIns="0" rtlCol="0" anchor="ctr"/>
          <a:lstStyle/>
          <a:p>
            <a:pPr>
              <a:lnSpc>
                <a:spcPct val="90000"/>
              </a:lnSpc>
            </a:pPr>
            <a:r>
              <a:rPr lang="en-US" sz="3429" b="1" dirty="0">
                <a:solidFill>
                  <a:srgbClr val="C8A97E"/>
                </a:solidFill>
                <a:latin typeface="MiSans" pitchFamily="34" charset="0"/>
                <a:ea typeface="MiSans" pitchFamily="34" charset="-122"/>
                <a:cs typeface="MiSans" pitchFamily="34" charset="-120"/>
              </a:rPr>
              <a:t>已实现功能清单</a:t>
            </a:r>
            <a:endParaRPr lang="en-US" sz="1600" dirty="0"/>
          </a:p>
        </p:txBody>
      </p:sp>
      <p:sp>
        <p:nvSpPr>
          <p:cNvPr id="23" name="Shape 21"/>
          <p:cNvSpPr/>
          <p:nvPr/>
        </p:nvSpPr>
        <p:spPr>
          <a:xfrm>
            <a:off x="7010324" y="1354666"/>
            <a:ext cx="48381" cy="2225524"/>
          </a:xfrm>
          <a:custGeom>
            <a:avLst/>
            <a:gdLst/>
            <a:ahLst/>
            <a:cxnLst/>
            <a:rect l="l" t="t" r="r" b="b"/>
            <a:pathLst>
              <a:path w="48381" h="2225524">
                <a:moveTo>
                  <a:pt x="0" y="0"/>
                </a:moveTo>
                <a:lnTo>
                  <a:pt x="48381" y="0"/>
                </a:lnTo>
                <a:lnTo>
                  <a:pt x="48381" y="2225524"/>
                </a:lnTo>
                <a:lnTo>
                  <a:pt x="0" y="2225524"/>
                </a:lnTo>
                <a:lnTo>
                  <a:pt x="0" y="0"/>
                </a:lnTo>
                <a:close/>
              </a:path>
            </a:pathLst>
          </a:custGeom>
          <a:solidFill>
            <a:srgbClr val="4A6D8C"/>
          </a:solidFill>
          <a:ln/>
        </p:spPr>
      </p:sp>
      <p:sp>
        <p:nvSpPr>
          <p:cNvPr id="24" name="Shape 22"/>
          <p:cNvSpPr/>
          <p:nvPr/>
        </p:nvSpPr>
        <p:spPr>
          <a:xfrm>
            <a:off x="7373182" y="1366762"/>
            <a:ext cx="362857" cy="362857"/>
          </a:xfrm>
          <a:custGeom>
            <a:avLst/>
            <a:gdLst/>
            <a:ahLst/>
            <a:cxnLst/>
            <a:rect l="l" t="t" r="r" b="b"/>
            <a:pathLst>
              <a:path w="362857" h="362857">
                <a:moveTo>
                  <a:pt x="181429" y="362857"/>
                </a:moveTo>
                <a:cubicBezTo>
                  <a:pt x="281562" y="362857"/>
                  <a:pt x="362857" y="281562"/>
                  <a:pt x="362857" y="181429"/>
                </a:cubicBezTo>
                <a:cubicBezTo>
                  <a:pt x="362857" y="81295"/>
                  <a:pt x="281562" y="0"/>
                  <a:pt x="181429" y="0"/>
                </a:cubicBezTo>
                <a:cubicBezTo>
                  <a:pt x="81295" y="0"/>
                  <a:pt x="0" y="81295"/>
                  <a:pt x="0" y="181429"/>
                </a:cubicBezTo>
                <a:cubicBezTo>
                  <a:pt x="0" y="281562"/>
                  <a:pt x="81295" y="362857"/>
                  <a:pt x="181429" y="362857"/>
                </a:cubicBezTo>
                <a:close/>
                <a:moveTo>
                  <a:pt x="241243" y="150742"/>
                </a:moveTo>
                <a:lnTo>
                  <a:pt x="184547" y="241456"/>
                </a:lnTo>
                <a:cubicBezTo>
                  <a:pt x="181570" y="246204"/>
                  <a:pt x="176468" y="249181"/>
                  <a:pt x="170869" y="249464"/>
                </a:cubicBezTo>
                <a:cubicBezTo>
                  <a:pt x="165270" y="249748"/>
                  <a:pt x="159884" y="247196"/>
                  <a:pt x="156553" y="242661"/>
                </a:cubicBezTo>
                <a:lnTo>
                  <a:pt x="122535" y="197304"/>
                </a:lnTo>
                <a:cubicBezTo>
                  <a:pt x="116866" y="189791"/>
                  <a:pt x="118425" y="179161"/>
                  <a:pt x="125937" y="173491"/>
                </a:cubicBezTo>
                <a:cubicBezTo>
                  <a:pt x="133449" y="167821"/>
                  <a:pt x="144080" y="169381"/>
                  <a:pt x="149749" y="176893"/>
                </a:cubicBezTo>
                <a:lnTo>
                  <a:pt x="168884" y="202406"/>
                </a:lnTo>
                <a:lnTo>
                  <a:pt x="212399" y="132741"/>
                </a:lnTo>
                <a:cubicBezTo>
                  <a:pt x="217360" y="124803"/>
                  <a:pt x="227849" y="122323"/>
                  <a:pt x="235857" y="127354"/>
                </a:cubicBezTo>
                <a:cubicBezTo>
                  <a:pt x="243866" y="132386"/>
                  <a:pt x="246275" y="142804"/>
                  <a:pt x="241243" y="150813"/>
                </a:cubicBezTo>
                <a:close/>
              </a:path>
            </a:pathLst>
          </a:custGeom>
          <a:solidFill>
            <a:srgbClr val="C8A97E"/>
          </a:solidFill>
          <a:ln/>
        </p:spPr>
      </p:sp>
      <p:sp>
        <p:nvSpPr>
          <p:cNvPr id="25" name="Text 23"/>
          <p:cNvSpPr/>
          <p:nvPr/>
        </p:nvSpPr>
        <p:spPr>
          <a:xfrm>
            <a:off x="7923515" y="1354666"/>
            <a:ext cx="1306286" cy="387048"/>
          </a:xfrm>
          <a:prstGeom prst="rect">
            <a:avLst/>
          </a:prstGeom>
          <a:noFill/>
          <a:ln/>
        </p:spPr>
        <p:txBody>
          <a:bodyPr wrap="square" lIns="0" tIns="0" rIns="0" bIns="0" rtlCol="0" anchor="ctr"/>
          <a:lstStyle/>
          <a:p>
            <a:pPr>
              <a:lnSpc>
                <a:spcPct val="110000"/>
              </a:lnSpc>
            </a:pPr>
            <a:r>
              <a:rPr lang="en-US" sz="2286" b="1" dirty="0">
                <a:solidFill>
                  <a:srgbClr val="E1E3E6"/>
                </a:solidFill>
                <a:latin typeface="MiSans" pitchFamily="34" charset="0"/>
                <a:ea typeface="MiSans" pitchFamily="34" charset="-122"/>
                <a:cs typeface="MiSans" pitchFamily="34" charset="-120"/>
              </a:rPr>
              <a:t>数据处理</a:t>
            </a:r>
            <a:endParaRPr lang="en-US" sz="1600" dirty="0"/>
          </a:p>
        </p:txBody>
      </p:sp>
      <p:sp>
        <p:nvSpPr>
          <p:cNvPr id="26" name="Text 24"/>
          <p:cNvSpPr/>
          <p:nvPr/>
        </p:nvSpPr>
        <p:spPr>
          <a:xfrm>
            <a:off x="7324801" y="1935238"/>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支持Foursquare和Brightkite数据集</a:t>
            </a:r>
            <a:endParaRPr lang="en-US" sz="1600" dirty="0"/>
          </a:p>
        </p:txBody>
      </p:sp>
      <p:sp>
        <p:nvSpPr>
          <p:cNvPr id="27" name="Text 25"/>
          <p:cNvSpPr/>
          <p:nvPr/>
        </p:nvSpPr>
        <p:spPr>
          <a:xfrm>
            <a:off x="7324801" y="2370666"/>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自动数据清洗和特征工程</a:t>
            </a:r>
            <a:endParaRPr lang="en-US" sz="1600" dirty="0"/>
          </a:p>
        </p:txBody>
      </p:sp>
      <p:sp>
        <p:nvSpPr>
          <p:cNvPr id="28" name="Text 26"/>
          <p:cNvSpPr/>
          <p:nvPr/>
        </p:nvSpPr>
        <p:spPr>
          <a:xfrm>
            <a:off x="7324801" y="2806095"/>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用户特征和地点特征计算</a:t>
            </a:r>
            <a:endParaRPr lang="en-US" sz="1600" dirty="0"/>
          </a:p>
        </p:txBody>
      </p:sp>
      <p:sp>
        <p:nvSpPr>
          <p:cNvPr id="29" name="Shape 27"/>
          <p:cNvSpPr/>
          <p:nvPr/>
        </p:nvSpPr>
        <p:spPr>
          <a:xfrm>
            <a:off x="11548433" y="1354666"/>
            <a:ext cx="48381" cy="2225524"/>
          </a:xfrm>
          <a:custGeom>
            <a:avLst/>
            <a:gdLst/>
            <a:ahLst/>
            <a:cxnLst/>
            <a:rect l="l" t="t" r="r" b="b"/>
            <a:pathLst>
              <a:path w="48381" h="2225524">
                <a:moveTo>
                  <a:pt x="0" y="0"/>
                </a:moveTo>
                <a:lnTo>
                  <a:pt x="48381" y="0"/>
                </a:lnTo>
                <a:lnTo>
                  <a:pt x="48381" y="2225524"/>
                </a:lnTo>
                <a:lnTo>
                  <a:pt x="0" y="2225524"/>
                </a:lnTo>
                <a:lnTo>
                  <a:pt x="0" y="0"/>
                </a:lnTo>
                <a:close/>
              </a:path>
            </a:pathLst>
          </a:custGeom>
          <a:solidFill>
            <a:srgbClr val="C8A97E"/>
          </a:solidFill>
          <a:ln/>
        </p:spPr>
      </p:sp>
      <p:sp>
        <p:nvSpPr>
          <p:cNvPr id="30" name="Shape 28"/>
          <p:cNvSpPr/>
          <p:nvPr/>
        </p:nvSpPr>
        <p:spPr>
          <a:xfrm>
            <a:off x="11911290" y="1366762"/>
            <a:ext cx="362857" cy="362857"/>
          </a:xfrm>
          <a:custGeom>
            <a:avLst/>
            <a:gdLst/>
            <a:ahLst/>
            <a:cxnLst/>
            <a:rect l="l" t="t" r="r" b="b"/>
            <a:pathLst>
              <a:path w="362857" h="362857">
                <a:moveTo>
                  <a:pt x="181429" y="362857"/>
                </a:moveTo>
                <a:cubicBezTo>
                  <a:pt x="281562" y="362857"/>
                  <a:pt x="362857" y="281562"/>
                  <a:pt x="362857" y="181429"/>
                </a:cubicBezTo>
                <a:cubicBezTo>
                  <a:pt x="362857" y="81295"/>
                  <a:pt x="281562" y="0"/>
                  <a:pt x="181429" y="0"/>
                </a:cubicBezTo>
                <a:cubicBezTo>
                  <a:pt x="81295" y="0"/>
                  <a:pt x="0" y="81295"/>
                  <a:pt x="0" y="181429"/>
                </a:cubicBezTo>
                <a:cubicBezTo>
                  <a:pt x="0" y="281562"/>
                  <a:pt x="81295" y="362857"/>
                  <a:pt x="181429" y="362857"/>
                </a:cubicBezTo>
                <a:close/>
                <a:moveTo>
                  <a:pt x="241243" y="150742"/>
                </a:moveTo>
                <a:lnTo>
                  <a:pt x="184547" y="241456"/>
                </a:lnTo>
                <a:cubicBezTo>
                  <a:pt x="181570" y="246204"/>
                  <a:pt x="176468" y="249181"/>
                  <a:pt x="170869" y="249464"/>
                </a:cubicBezTo>
                <a:cubicBezTo>
                  <a:pt x="165270" y="249748"/>
                  <a:pt x="159884" y="247196"/>
                  <a:pt x="156553" y="242661"/>
                </a:cubicBezTo>
                <a:lnTo>
                  <a:pt x="122535" y="197304"/>
                </a:lnTo>
                <a:cubicBezTo>
                  <a:pt x="116866" y="189791"/>
                  <a:pt x="118425" y="179161"/>
                  <a:pt x="125937" y="173491"/>
                </a:cubicBezTo>
                <a:cubicBezTo>
                  <a:pt x="133449" y="167821"/>
                  <a:pt x="144080" y="169381"/>
                  <a:pt x="149749" y="176893"/>
                </a:cubicBezTo>
                <a:lnTo>
                  <a:pt x="168884" y="202406"/>
                </a:lnTo>
                <a:lnTo>
                  <a:pt x="212399" y="132741"/>
                </a:lnTo>
                <a:cubicBezTo>
                  <a:pt x="217360" y="124803"/>
                  <a:pt x="227849" y="122323"/>
                  <a:pt x="235857" y="127354"/>
                </a:cubicBezTo>
                <a:cubicBezTo>
                  <a:pt x="243866" y="132386"/>
                  <a:pt x="246275" y="142804"/>
                  <a:pt x="241243" y="150813"/>
                </a:cubicBezTo>
                <a:close/>
              </a:path>
            </a:pathLst>
          </a:custGeom>
          <a:solidFill>
            <a:srgbClr val="C8A97E"/>
          </a:solidFill>
          <a:ln/>
        </p:spPr>
      </p:sp>
      <p:sp>
        <p:nvSpPr>
          <p:cNvPr id="31" name="Text 29"/>
          <p:cNvSpPr/>
          <p:nvPr/>
        </p:nvSpPr>
        <p:spPr>
          <a:xfrm>
            <a:off x="12461624" y="1354666"/>
            <a:ext cx="1596571" cy="387048"/>
          </a:xfrm>
          <a:prstGeom prst="rect">
            <a:avLst/>
          </a:prstGeom>
          <a:noFill/>
          <a:ln/>
        </p:spPr>
        <p:txBody>
          <a:bodyPr wrap="square" lIns="0" tIns="0" rIns="0" bIns="0" rtlCol="0" anchor="ctr"/>
          <a:lstStyle/>
          <a:p>
            <a:pPr>
              <a:lnSpc>
                <a:spcPct val="110000"/>
              </a:lnSpc>
            </a:pPr>
            <a:r>
              <a:rPr lang="en-US" sz="2286" b="1" dirty="0">
                <a:solidFill>
                  <a:srgbClr val="E1E3E6"/>
                </a:solidFill>
                <a:latin typeface="MiSans" pitchFamily="34" charset="0"/>
                <a:ea typeface="MiSans" pitchFamily="34" charset="-122"/>
                <a:cs typeface="MiSans" pitchFamily="34" charset="-120"/>
              </a:rPr>
              <a:t>可视化分析</a:t>
            </a:r>
            <a:endParaRPr lang="en-US" sz="1600" dirty="0"/>
          </a:p>
        </p:txBody>
      </p:sp>
      <p:sp>
        <p:nvSpPr>
          <p:cNvPr id="32" name="Text 30"/>
          <p:cNvSpPr/>
          <p:nvPr/>
        </p:nvSpPr>
        <p:spPr>
          <a:xfrm>
            <a:off x="11862909" y="1935238"/>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用户签到地图可视化</a:t>
            </a:r>
            <a:endParaRPr lang="en-US" sz="1600" dirty="0"/>
          </a:p>
        </p:txBody>
      </p:sp>
      <p:sp>
        <p:nvSpPr>
          <p:cNvPr id="33" name="Text 31"/>
          <p:cNvSpPr/>
          <p:nvPr/>
        </p:nvSpPr>
        <p:spPr>
          <a:xfrm>
            <a:off x="11862909" y="2370666"/>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时间模式分析（小时/星期）</a:t>
            </a:r>
            <a:endParaRPr lang="en-US" sz="1600" dirty="0"/>
          </a:p>
        </p:txBody>
      </p:sp>
      <p:sp>
        <p:nvSpPr>
          <p:cNvPr id="34" name="Text 32"/>
          <p:cNvSpPr/>
          <p:nvPr/>
        </p:nvSpPr>
        <p:spPr>
          <a:xfrm>
            <a:off x="11862909" y="2806095"/>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地点热度排名与空间分布</a:t>
            </a:r>
            <a:endParaRPr lang="en-US" sz="1600" dirty="0"/>
          </a:p>
        </p:txBody>
      </p:sp>
      <p:sp>
        <p:nvSpPr>
          <p:cNvPr id="35" name="Text 33"/>
          <p:cNvSpPr/>
          <p:nvPr/>
        </p:nvSpPr>
        <p:spPr>
          <a:xfrm>
            <a:off x="11862909" y="3241524"/>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用户活跃度与社区共现分析</a:t>
            </a:r>
            <a:endParaRPr lang="en-US" sz="1600" dirty="0"/>
          </a:p>
        </p:txBody>
      </p:sp>
      <p:sp>
        <p:nvSpPr>
          <p:cNvPr id="36" name="Shape 34"/>
          <p:cNvSpPr/>
          <p:nvPr/>
        </p:nvSpPr>
        <p:spPr>
          <a:xfrm>
            <a:off x="7010324" y="3870476"/>
            <a:ext cx="48381" cy="2225524"/>
          </a:xfrm>
          <a:custGeom>
            <a:avLst/>
            <a:gdLst/>
            <a:ahLst/>
            <a:cxnLst/>
            <a:rect l="l" t="t" r="r" b="b"/>
            <a:pathLst>
              <a:path w="48381" h="2225524">
                <a:moveTo>
                  <a:pt x="0" y="0"/>
                </a:moveTo>
                <a:lnTo>
                  <a:pt x="48381" y="0"/>
                </a:lnTo>
                <a:lnTo>
                  <a:pt x="48381" y="2225524"/>
                </a:lnTo>
                <a:lnTo>
                  <a:pt x="0" y="2225524"/>
                </a:lnTo>
                <a:lnTo>
                  <a:pt x="0" y="0"/>
                </a:lnTo>
                <a:close/>
              </a:path>
            </a:pathLst>
          </a:custGeom>
          <a:solidFill>
            <a:srgbClr val="4A6D8C"/>
          </a:solidFill>
          <a:ln/>
        </p:spPr>
      </p:sp>
      <p:sp>
        <p:nvSpPr>
          <p:cNvPr id="37" name="Shape 35"/>
          <p:cNvSpPr/>
          <p:nvPr/>
        </p:nvSpPr>
        <p:spPr>
          <a:xfrm>
            <a:off x="7373182" y="3882571"/>
            <a:ext cx="362857" cy="362857"/>
          </a:xfrm>
          <a:custGeom>
            <a:avLst/>
            <a:gdLst/>
            <a:ahLst/>
            <a:cxnLst/>
            <a:rect l="l" t="t" r="r" b="b"/>
            <a:pathLst>
              <a:path w="362857" h="362857">
                <a:moveTo>
                  <a:pt x="181429" y="362857"/>
                </a:moveTo>
                <a:cubicBezTo>
                  <a:pt x="281562" y="362857"/>
                  <a:pt x="362857" y="281562"/>
                  <a:pt x="362857" y="181429"/>
                </a:cubicBezTo>
                <a:cubicBezTo>
                  <a:pt x="362857" y="81295"/>
                  <a:pt x="281562" y="0"/>
                  <a:pt x="181429" y="0"/>
                </a:cubicBezTo>
                <a:cubicBezTo>
                  <a:pt x="81295" y="0"/>
                  <a:pt x="0" y="81295"/>
                  <a:pt x="0" y="181429"/>
                </a:cubicBezTo>
                <a:cubicBezTo>
                  <a:pt x="0" y="281562"/>
                  <a:pt x="81295" y="362857"/>
                  <a:pt x="181429" y="362857"/>
                </a:cubicBezTo>
                <a:close/>
                <a:moveTo>
                  <a:pt x="241243" y="150742"/>
                </a:moveTo>
                <a:lnTo>
                  <a:pt x="184547" y="241456"/>
                </a:lnTo>
                <a:cubicBezTo>
                  <a:pt x="181570" y="246204"/>
                  <a:pt x="176468" y="249181"/>
                  <a:pt x="170869" y="249464"/>
                </a:cubicBezTo>
                <a:cubicBezTo>
                  <a:pt x="165270" y="249748"/>
                  <a:pt x="159884" y="247196"/>
                  <a:pt x="156553" y="242661"/>
                </a:cubicBezTo>
                <a:lnTo>
                  <a:pt x="122535" y="197304"/>
                </a:lnTo>
                <a:cubicBezTo>
                  <a:pt x="116866" y="189791"/>
                  <a:pt x="118425" y="179161"/>
                  <a:pt x="125937" y="173491"/>
                </a:cubicBezTo>
                <a:cubicBezTo>
                  <a:pt x="133449" y="167821"/>
                  <a:pt x="144080" y="169381"/>
                  <a:pt x="149749" y="176893"/>
                </a:cubicBezTo>
                <a:lnTo>
                  <a:pt x="168884" y="202406"/>
                </a:lnTo>
                <a:lnTo>
                  <a:pt x="212399" y="132741"/>
                </a:lnTo>
                <a:cubicBezTo>
                  <a:pt x="217360" y="124803"/>
                  <a:pt x="227849" y="122323"/>
                  <a:pt x="235857" y="127354"/>
                </a:cubicBezTo>
                <a:cubicBezTo>
                  <a:pt x="243866" y="132386"/>
                  <a:pt x="246275" y="142804"/>
                  <a:pt x="241243" y="150813"/>
                </a:cubicBezTo>
                <a:close/>
              </a:path>
            </a:pathLst>
          </a:custGeom>
          <a:solidFill>
            <a:srgbClr val="C8A97E"/>
          </a:solidFill>
          <a:ln/>
        </p:spPr>
      </p:sp>
      <p:sp>
        <p:nvSpPr>
          <p:cNvPr id="38" name="Text 36"/>
          <p:cNvSpPr/>
          <p:nvPr/>
        </p:nvSpPr>
        <p:spPr>
          <a:xfrm>
            <a:off x="7923515" y="3870476"/>
            <a:ext cx="1197429" cy="387048"/>
          </a:xfrm>
          <a:prstGeom prst="rect">
            <a:avLst/>
          </a:prstGeom>
          <a:noFill/>
          <a:ln/>
        </p:spPr>
        <p:txBody>
          <a:bodyPr wrap="square" lIns="0" tIns="0" rIns="0" bIns="0" rtlCol="0" anchor="ctr"/>
          <a:lstStyle/>
          <a:p>
            <a:pPr>
              <a:lnSpc>
                <a:spcPct val="110000"/>
              </a:lnSpc>
            </a:pPr>
            <a:r>
              <a:rPr lang="en-US" sz="2286" b="1" dirty="0">
                <a:solidFill>
                  <a:srgbClr val="E1E3E6"/>
                </a:solidFill>
                <a:latin typeface="MiSans" pitchFamily="34" charset="0"/>
                <a:ea typeface="MiSans" pitchFamily="34" charset="-122"/>
                <a:cs typeface="MiSans" pitchFamily="34" charset="-120"/>
              </a:rPr>
              <a:t>POI推荐</a:t>
            </a:r>
            <a:endParaRPr lang="en-US" sz="1600" dirty="0"/>
          </a:p>
        </p:txBody>
      </p:sp>
      <p:sp>
        <p:nvSpPr>
          <p:cNvPr id="39" name="Text 37"/>
          <p:cNvSpPr/>
          <p:nvPr/>
        </p:nvSpPr>
        <p:spPr>
          <a:xfrm>
            <a:off x="7324801" y="4451047"/>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协同过滤推荐</a:t>
            </a:r>
            <a:endParaRPr lang="en-US" sz="1600" dirty="0"/>
          </a:p>
        </p:txBody>
      </p:sp>
      <p:sp>
        <p:nvSpPr>
          <p:cNvPr id="40" name="Text 38"/>
          <p:cNvSpPr/>
          <p:nvPr/>
        </p:nvSpPr>
        <p:spPr>
          <a:xfrm>
            <a:off x="7324801" y="4886476"/>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基于地理位置的推荐</a:t>
            </a:r>
            <a:endParaRPr lang="en-US" sz="1600" dirty="0"/>
          </a:p>
        </p:txBody>
      </p:sp>
      <p:sp>
        <p:nvSpPr>
          <p:cNvPr id="41" name="Text 39"/>
          <p:cNvSpPr/>
          <p:nvPr/>
        </p:nvSpPr>
        <p:spPr>
          <a:xfrm>
            <a:off x="7324801" y="5321904"/>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基于时间模式的推荐</a:t>
            </a:r>
            <a:endParaRPr lang="en-US" sz="1600" dirty="0"/>
          </a:p>
        </p:txBody>
      </p:sp>
      <p:sp>
        <p:nvSpPr>
          <p:cNvPr id="42" name="Text 40"/>
          <p:cNvSpPr/>
          <p:nvPr/>
        </p:nvSpPr>
        <p:spPr>
          <a:xfrm>
            <a:off x="7324801" y="5757333"/>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混合推荐系统</a:t>
            </a:r>
            <a:endParaRPr lang="en-US" sz="1600" dirty="0"/>
          </a:p>
        </p:txBody>
      </p:sp>
      <p:sp>
        <p:nvSpPr>
          <p:cNvPr id="43" name="Shape 41"/>
          <p:cNvSpPr/>
          <p:nvPr/>
        </p:nvSpPr>
        <p:spPr>
          <a:xfrm>
            <a:off x="11548433" y="3870476"/>
            <a:ext cx="48381" cy="2225524"/>
          </a:xfrm>
          <a:custGeom>
            <a:avLst/>
            <a:gdLst/>
            <a:ahLst/>
            <a:cxnLst/>
            <a:rect l="l" t="t" r="r" b="b"/>
            <a:pathLst>
              <a:path w="48381" h="2225524">
                <a:moveTo>
                  <a:pt x="0" y="0"/>
                </a:moveTo>
                <a:lnTo>
                  <a:pt x="48381" y="0"/>
                </a:lnTo>
                <a:lnTo>
                  <a:pt x="48381" y="2225524"/>
                </a:lnTo>
                <a:lnTo>
                  <a:pt x="0" y="2225524"/>
                </a:lnTo>
                <a:lnTo>
                  <a:pt x="0" y="0"/>
                </a:lnTo>
                <a:close/>
              </a:path>
            </a:pathLst>
          </a:custGeom>
          <a:solidFill>
            <a:srgbClr val="C8A97E"/>
          </a:solidFill>
          <a:ln/>
        </p:spPr>
      </p:sp>
      <p:sp>
        <p:nvSpPr>
          <p:cNvPr id="44" name="Shape 42"/>
          <p:cNvSpPr/>
          <p:nvPr/>
        </p:nvSpPr>
        <p:spPr>
          <a:xfrm>
            <a:off x="11911290" y="3882571"/>
            <a:ext cx="362857" cy="362857"/>
          </a:xfrm>
          <a:custGeom>
            <a:avLst/>
            <a:gdLst/>
            <a:ahLst/>
            <a:cxnLst/>
            <a:rect l="l" t="t" r="r" b="b"/>
            <a:pathLst>
              <a:path w="362857" h="362857">
                <a:moveTo>
                  <a:pt x="181429" y="362857"/>
                </a:moveTo>
                <a:cubicBezTo>
                  <a:pt x="281562" y="362857"/>
                  <a:pt x="362857" y="281562"/>
                  <a:pt x="362857" y="181429"/>
                </a:cubicBezTo>
                <a:cubicBezTo>
                  <a:pt x="362857" y="81295"/>
                  <a:pt x="281562" y="0"/>
                  <a:pt x="181429" y="0"/>
                </a:cubicBezTo>
                <a:cubicBezTo>
                  <a:pt x="81295" y="0"/>
                  <a:pt x="0" y="81295"/>
                  <a:pt x="0" y="181429"/>
                </a:cubicBezTo>
                <a:cubicBezTo>
                  <a:pt x="0" y="281562"/>
                  <a:pt x="81295" y="362857"/>
                  <a:pt x="181429" y="362857"/>
                </a:cubicBezTo>
                <a:close/>
                <a:moveTo>
                  <a:pt x="241243" y="150742"/>
                </a:moveTo>
                <a:lnTo>
                  <a:pt x="184547" y="241456"/>
                </a:lnTo>
                <a:cubicBezTo>
                  <a:pt x="181570" y="246204"/>
                  <a:pt x="176468" y="249181"/>
                  <a:pt x="170869" y="249464"/>
                </a:cubicBezTo>
                <a:cubicBezTo>
                  <a:pt x="165270" y="249748"/>
                  <a:pt x="159884" y="247196"/>
                  <a:pt x="156553" y="242661"/>
                </a:cubicBezTo>
                <a:lnTo>
                  <a:pt x="122535" y="197304"/>
                </a:lnTo>
                <a:cubicBezTo>
                  <a:pt x="116866" y="189791"/>
                  <a:pt x="118425" y="179161"/>
                  <a:pt x="125937" y="173491"/>
                </a:cubicBezTo>
                <a:cubicBezTo>
                  <a:pt x="133449" y="167821"/>
                  <a:pt x="144080" y="169381"/>
                  <a:pt x="149749" y="176893"/>
                </a:cubicBezTo>
                <a:lnTo>
                  <a:pt x="168884" y="202406"/>
                </a:lnTo>
                <a:lnTo>
                  <a:pt x="212399" y="132741"/>
                </a:lnTo>
                <a:cubicBezTo>
                  <a:pt x="217360" y="124803"/>
                  <a:pt x="227849" y="122323"/>
                  <a:pt x="235857" y="127354"/>
                </a:cubicBezTo>
                <a:cubicBezTo>
                  <a:pt x="243866" y="132386"/>
                  <a:pt x="246275" y="142804"/>
                  <a:pt x="241243" y="150813"/>
                </a:cubicBezTo>
                <a:close/>
              </a:path>
            </a:pathLst>
          </a:custGeom>
          <a:solidFill>
            <a:srgbClr val="C8A97E"/>
          </a:solidFill>
          <a:ln/>
        </p:spPr>
      </p:sp>
      <p:sp>
        <p:nvSpPr>
          <p:cNvPr id="45" name="Text 43"/>
          <p:cNvSpPr/>
          <p:nvPr/>
        </p:nvSpPr>
        <p:spPr>
          <a:xfrm>
            <a:off x="12461624" y="3870476"/>
            <a:ext cx="1596571" cy="387048"/>
          </a:xfrm>
          <a:prstGeom prst="rect">
            <a:avLst/>
          </a:prstGeom>
          <a:noFill/>
          <a:ln/>
        </p:spPr>
        <p:txBody>
          <a:bodyPr wrap="square" lIns="0" tIns="0" rIns="0" bIns="0" rtlCol="0" anchor="ctr"/>
          <a:lstStyle/>
          <a:p>
            <a:pPr>
              <a:lnSpc>
                <a:spcPct val="110000"/>
              </a:lnSpc>
            </a:pPr>
            <a:r>
              <a:rPr lang="en-US" sz="2286" b="1" dirty="0">
                <a:solidFill>
                  <a:srgbClr val="E1E3E6"/>
                </a:solidFill>
                <a:latin typeface="MiSans" pitchFamily="34" charset="0"/>
                <a:ea typeface="MiSans" pitchFamily="34" charset="-122"/>
                <a:cs typeface="MiSans" pitchFamily="34" charset="-120"/>
              </a:rPr>
              <a:t>预测与评估</a:t>
            </a:r>
            <a:endParaRPr lang="en-US" sz="1600" dirty="0"/>
          </a:p>
        </p:txBody>
      </p:sp>
      <p:sp>
        <p:nvSpPr>
          <p:cNvPr id="46" name="Text 44"/>
          <p:cNvSpPr/>
          <p:nvPr/>
        </p:nvSpPr>
        <p:spPr>
          <a:xfrm>
            <a:off x="11862909" y="4451047"/>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基于马尔可夫链的下一地点预测</a:t>
            </a:r>
            <a:endParaRPr lang="en-US" sz="1600" dirty="0"/>
          </a:p>
        </p:txBody>
      </p:sp>
      <p:sp>
        <p:nvSpPr>
          <p:cNvPr id="47" name="Text 45"/>
          <p:cNvSpPr/>
          <p:nvPr/>
        </p:nvSpPr>
        <p:spPr>
          <a:xfrm>
            <a:off x="11862909" y="4886476"/>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留一法交叉验证</a:t>
            </a:r>
            <a:endParaRPr lang="en-US" sz="1600" dirty="0"/>
          </a:p>
        </p:txBody>
      </p:sp>
      <p:sp>
        <p:nvSpPr>
          <p:cNvPr id="48" name="Text 46"/>
          <p:cNvSpPr/>
          <p:nvPr/>
        </p:nvSpPr>
        <p:spPr>
          <a:xfrm>
            <a:off x="11862909" y="5321904"/>
            <a:ext cx="4015619" cy="338667"/>
          </a:xfrm>
          <a:prstGeom prst="rect">
            <a:avLst/>
          </a:prstGeom>
          <a:noFill/>
          <a:ln/>
        </p:spPr>
        <p:txBody>
          <a:bodyPr wrap="square" lIns="0" tIns="0" rIns="0" bIns="0" rtlCol="0" anchor="ctr"/>
          <a:lstStyle/>
          <a:p>
            <a:pPr>
              <a:lnSpc>
                <a:spcPct val="130000"/>
              </a:lnSpc>
            </a:pPr>
            <a:r>
              <a:rPr lang="en-US" sz="1714" dirty="0">
                <a:solidFill>
                  <a:srgbClr val="788A9C"/>
                </a:solidFill>
                <a:latin typeface="MiSans" pitchFamily="34" charset="0"/>
                <a:ea typeface="MiSans" pitchFamily="34" charset="-122"/>
                <a:cs typeface="MiSans" pitchFamily="34" charset="-120"/>
              </a:rPr>
              <a:t>• 完整的推荐系统评估框架</a:t>
            </a:r>
            <a:endParaRPr lang="en-US" sz="1600" dirty="0"/>
          </a:p>
        </p:txBody>
      </p:sp>
      <p:sp>
        <p:nvSpPr>
          <p:cNvPr id="49" name="Shape 47"/>
          <p:cNvSpPr/>
          <p:nvPr/>
        </p:nvSpPr>
        <p:spPr>
          <a:xfrm>
            <a:off x="7010324" y="6386285"/>
            <a:ext cx="48381" cy="2467429"/>
          </a:xfrm>
          <a:custGeom>
            <a:avLst/>
            <a:gdLst/>
            <a:ahLst/>
            <a:cxnLst/>
            <a:rect l="l" t="t" r="r" b="b"/>
            <a:pathLst>
              <a:path w="48381" h="2467429">
                <a:moveTo>
                  <a:pt x="0" y="0"/>
                </a:moveTo>
                <a:lnTo>
                  <a:pt x="48381" y="0"/>
                </a:lnTo>
                <a:lnTo>
                  <a:pt x="48381" y="2467429"/>
                </a:lnTo>
                <a:lnTo>
                  <a:pt x="0" y="2467429"/>
                </a:lnTo>
                <a:lnTo>
                  <a:pt x="0" y="0"/>
                </a:lnTo>
                <a:close/>
              </a:path>
            </a:pathLst>
          </a:custGeom>
          <a:solidFill>
            <a:srgbClr val="C8A97E"/>
          </a:solidFill>
          <a:ln/>
        </p:spPr>
      </p:sp>
      <p:sp>
        <p:nvSpPr>
          <p:cNvPr id="50" name="Text 48"/>
          <p:cNvSpPr/>
          <p:nvPr/>
        </p:nvSpPr>
        <p:spPr>
          <a:xfrm>
            <a:off x="7324801" y="6579809"/>
            <a:ext cx="8587619" cy="387048"/>
          </a:xfrm>
          <a:prstGeom prst="rect">
            <a:avLst/>
          </a:prstGeom>
          <a:noFill/>
          <a:ln/>
        </p:spPr>
        <p:txBody>
          <a:bodyPr wrap="square" lIns="0" tIns="0" rIns="0" bIns="0" rtlCol="0" anchor="ctr"/>
          <a:lstStyle/>
          <a:p>
            <a:pPr>
              <a:lnSpc>
                <a:spcPct val="110000"/>
              </a:lnSpc>
            </a:pPr>
            <a:r>
              <a:rPr lang="en-US" sz="2286" b="1" dirty="0">
                <a:solidFill>
                  <a:srgbClr val="C8A97E"/>
                </a:solidFill>
                <a:latin typeface="MiSans" pitchFamily="34" charset="0"/>
                <a:ea typeface="MiSans" pitchFamily="34" charset="-122"/>
                <a:cs typeface="MiSans" pitchFamily="34" charset="-120"/>
              </a:rPr>
              <a:t>项目创新点</a:t>
            </a:r>
            <a:endParaRPr lang="en-US" sz="1600" dirty="0"/>
          </a:p>
        </p:txBody>
      </p:sp>
      <p:sp>
        <p:nvSpPr>
          <p:cNvPr id="51" name="Text 49"/>
          <p:cNvSpPr/>
          <p:nvPr/>
        </p:nvSpPr>
        <p:spPr>
          <a:xfrm>
            <a:off x="7324801" y="7112000"/>
            <a:ext cx="4233333" cy="677333"/>
          </a:xfrm>
          <a:prstGeom prst="rect">
            <a:avLst/>
          </a:prstGeom>
          <a:noFill/>
          <a:ln/>
        </p:spPr>
        <p:txBody>
          <a:bodyPr wrap="square" lIns="0" tIns="0" rIns="0" bIns="0" rtlCol="0" anchor="ctr"/>
          <a:lstStyle/>
          <a:p>
            <a:pPr>
              <a:lnSpc>
                <a:spcPct val="130000"/>
              </a:lnSpc>
            </a:pPr>
            <a:r>
              <a:rPr lang="en-US" sz="1714" b="1" dirty="0">
                <a:solidFill>
                  <a:srgbClr val="C8A97E"/>
                </a:solidFill>
                <a:latin typeface="MiSans" pitchFamily="34" charset="0"/>
                <a:ea typeface="MiSans" pitchFamily="34" charset="-122"/>
                <a:cs typeface="MiSans" pitchFamily="34" charset="-120"/>
              </a:rPr>
              <a:t>混合推荐系统</a:t>
            </a:r>
            <a:r>
              <a:rPr lang="en-US" sz="1714" dirty="0">
                <a:solidFill>
                  <a:srgbClr val="E1E3E6"/>
                </a:solidFill>
                <a:latin typeface="MiSans" pitchFamily="34" charset="0"/>
                <a:ea typeface="MiSans" pitchFamily="34" charset="-122"/>
                <a:cs typeface="MiSans" pitchFamily="34" charset="-120"/>
              </a:rPr>
              <a:t>：融合协同过滤、地理位置和时间三个维度</a:t>
            </a:r>
            <a:endParaRPr lang="en-US" sz="1600" dirty="0"/>
          </a:p>
        </p:txBody>
      </p:sp>
      <p:sp>
        <p:nvSpPr>
          <p:cNvPr id="52" name="Text 50"/>
          <p:cNvSpPr/>
          <p:nvPr/>
        </p:nvSpPr>
        <p:spPr>
          <a:xfrm>
            <a:off x="11645195" y="7112000"/>
            <a:ext cx="4233333" cy="677333"/>
          </a:xfrm>
          <a:prstGeom prst="rect">
            <a:avLst/>
          </a:prstGeom>
          <a:noFill/>
          <a:ln/>
        </p:spPr>
        <p:txBody>
          <a:bodyPr wrap="square" lIns="0" tIns="0" rIns="0" bIns="0" rtlCol="0" anchor="ctr"/>
          <a:lstStyle/>
          <a:p>
            <a:pPr>
              <a:lnSpc>
                <a:spcPct val="130000"/>
              </a:lnSpc>
            </a:pPr>
            <a:r>
              <a:rPr lang="en-US" sz="1714" b="1" dirty="0">
                <a:solidFill>
                  <a:srgbClr val="C8A97E"/>
                </a:solidFill>
                <a:latin typeface="MiSans" pitchFamily="34" charset="0"/>
                <a:ea typeface="MiSans" pitchFamily="34" charset="-122"/>
                <a:cs typeface="MiSans" pitchFamily="34" charset="-120"/>
              </a:rPr>
              <a:t>时空可视化</a:t>
            </a:r>
            <a:r>
              <a:rPr lang="en-US" sz="1714" dirty="0">
                <a:solidFill>
                  <a:srgbClr val="E1E3E6"/>
                </a:solidFill>
                <a:latin typeface="MiSans" pitchFamily="34" charset="0"/>
                <a:ea typeface="MiSans" pitchFamily="34" charset="-122"/>
                <a:cs typeface="MiSans" pitchFamily="34" charset="-120"/>
              </a:rPr>
              <a:t>：直观展示用户行为的时空模式</a:t>
            </a:r>
            <a:endParaRPr lang="en-US" sz="1600" dirty="0"/>
          </a:p>
        </p:txBody>
      </p:sp>
      <p:sp>
        <p:nvSpPr>
          <p:cNvPr id="53" name="Text 51"/>
          <p:cNvSpPr/>
          <p:nvPr/>
        </p:nvSpPr>
        <p:spPr>
          <a:xfrm>
            <a:off x="7324801" y="7982857"/>
            <a:ext cx="4233333" cy="677333"/>
          </a:xfrm>
          <a:prstGeom prst="rect">
            <a:avLst/>
          </a:prstGeom>
          <a:noFill/>
          <a:ln/>
        </p:spPr>
        <p:txBody>
          <a:bodyPr wrap="square" lIns="0" tIns="0" rIns="0" bIns="0" rtlCol="0" anchor="ctr"/>
          <a:lstStyle/>
          <a:p>
            <a:pPr>
              <a:lnSpc>
                <a:spcPct val="130000"/>
              </a:lnSpc>
            </a:pPr>
            <a:r>
              <a:rPr lang="en-US" sz="1714" b="1" dirty="0">
                <a:solidFill>
                  <a:srgbClr val="C8A97E"/>
                </a:solidFill>
                <a:latin typeface="MiSans" pitchFamily="34" charset="0"/>
                <a:ea typeface="MiSans" pitchFamily="34" charset="-122"/>
                <a:cs typeface="MiSans" pitchFamily="34" charset="-120"/>
              </a:rPr>
              <a:t>社区分析</a:t>
            </a:r>
            <a:r>
              <a:rPr lang="en-US" sz="1714" dirty="0">
                <a:solidFill>
                  <a:srgbClr val="E1E3E6"/>
                </a:solidFill>
                <a:latin typeface="MiSans" pitchFamily="34" charset="0"/>
                <a:ea typeface="MiSans" pitchFamily="34" charset="-122"/>
                <a:cs typeface="MiSans" pitchFamily="34" charset="-120"/>
              </a:rPr>
              <a:t>：发现用户之间的隐式社交关系</a:t>
            </a:r>
            <a:endParaRPr lang="en-US" sz="1600" dirty="0"/>
          </a:p>
        </p:txBody>
      </p:sp>
      <p:sp>
        <p:nvSpPr>
          <p:cNvPr id="54" name="Text 52"/>
          <p:cNvSpPr/>
          <p:nvPr/>
        </p:nvSpPr>
        <p:spPr>
          <a:xfrm>
            <a:off x="11645195" y="7982857"/>
            <a:ext cx="4233333" cy="677333"/>
          </a:xfrm>
          <a:prstGeom prst="rect">
            <a:avLst/>
          </a:prstGeom>
          <a:noFill/>
          <a:ln/>
        </p:spPr>
        <p:txBody>
          <a:bodyPr wrap="square" lIns="0" tIns="0" rIns="0" bIns="0" rtlCol="0" anchor="ctr"/>
          <a:lstStyle/>
          <a:p>
            <a:pPr>
              <a:lnSpc>
                <a:spcPct val="130000"/>
              </a:lnSpc>
            </a:pPr>
            <a:r>
              <a:rPr lang="en-US" sz="1714" b="1" dirty="0">
                <a:solidFill>
                  <a:srgbClr val="C8A97E"/>
                </a:solidFill>
                <a:latin typeface="MiSans" pitchFamily="34" charset="0"/>
                <a:ea typeface="MiSans" pitchFamily="34" charset="-122"/>
                <a:cs typeface="MiSans" pitchFamily="34" charset="-120"/>
              </a:rPr>
              <a:t>马尔可夫预测</a:t>
            </a:r>
            <a:r>
              <a:rPr lang="en-US" sz="1714" dirty="0">
                <a:solidFill>
                  <a:srgbClr val="E1E3E6"/>
                </a:solidFill>
                <a:latin typeface="MiSans" pitchFamily="34" charset="0"/>
                <a:ea typeface="MiSans" pitchFamily="34" charset="-122"/>
                <a:cs typeface="MiSans" pitchFamily="34" charset="-120"/>
              </a:rPr>
              <a:t>：基于序列模式预测下一地点</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1A1D21"/>
        </a:solidFill>
        <a:effectLst/>
      </p:bgPr>
    </p:bg>
    <p:spTree>
      <p:nvGrpSpPr>
        <p:cNvPr id="1" name=""/>
        <p:cNvGrpSpPr/>
        <p:nvPr/>
      </p:nvGrpSpPr>
      <p:grpSpPr>
        <a:xfrm>
          <a:off x="0" y="0"/>
          <a:ext cx="0" cy="0"/>
          <a:chOff x="0" y="0"/>
          <a:chExt cx="0" cy="0"/>
        </a:xfrm>
      </p:grpSpPr>
      <p:pic>
        <p:nvPicPr>
          <p:cNvPr id="2" name="Image 0" descr="https://kimi-web-img.moonshot.cn/img/static.vecteezy.com/5372ee66488c646e4c265ee60a07edac48deb9e9.jpg"/>
          <p:cNvPicPr>
            <a:picLocks noChangeAspect="1"/>
          </p:cNvPicPr>
          <p:nvPr/>
        </p:nvPicPr>
        <p:blipFill>
          <a:blip r:embed="rId3">
            <a:alphaModFix amt="30000"/>
          </a:blip>
          <a:srcRect t="6" b="6"/>
          <a:stretch/>
        </p:blipFill>
        <p:spPr>
          <a:xfrm>
            <a:off x="0" y="0"/>
            <a:ext cx="16256000" cy="9144000"/>
          </a:xfrm>
          <a:prstGeom prst="roundRect">
            <a:avLst>
              <a:gd name="adj" fmla="val 0"/>
            </a:avLst>
          </a:prstGeom>
        </p:spPr>
      </p:pic>
      <p:sp>
        <p:nvSpPr>
          <p:cNvPr id="3" name="Shape 0"/>
          <p:cNvSpPr/>
          <p:nvPr/>
        </p:nvSpPr>
        <p:spPr>
          <a:xfrm>
            <a:off x="0" y="0"/>
            <a:ext cx="16256000" cy="9144000"/>
          </a:xfrm>
          <a:custGeom>
            <a:avLst/>
            <a:gdLst/>
            <a:ahLst/>
            <a:cxnLst/>
            <a:rect l="l" t="t" r="r" b="b"/>
            <a:pathLst>
              <a:path w="16256000" h="9144000">
                <a:moveTo>
                  <a:pt x="0" y="0"/>
                </a:moveTo>
                <a:lnTo>
                  <a:pt x="16256000" y="0"/>
                </a:lnTo>
                <a:lnTo>
                  <a:pt x="16256000" y="9144000"/>
                </a:lnTo>
                <a:lnTo>
                  <a:pt x="0" y="9144000"/>
                </a:lnTo>
                <a:lnTo>
                  <a:pt x="0" y="0"/>
                </a:lnTo>
                <a:close/>
              </a:path>
            </a:pathLst>
          </a:custGeom>
          <a:gradFill flip="none" rotWithShape="1">
            <a:gsLst>
              <a:gs pos="0">
                <a:srgbClr val="1A1D21">
                  <a:alpha val="98000"/>
                </a:srgbClr>
              </a:gs>
              <a:gs pos="50000">
                <a:srgbClr val="788A9C">
                  <a:alpha val="15000"/>
                </a:srgbClr>
              </a:gs>
              <a:gs pos="100000">
                <a:srgbClr val="000000">
                  <a:alpha val="0"/>
                </a:srgbClr>
              </a:gs>
            </a:gsLst>
            <a:lin ang="0" scaled="1"/>
          </a:gradFill>
          <a:ln/>
        </p:spPr>
      </p:sp>
      <p:sp>
        <p:nvSpPr>
          <p:cNvPr id="4" name="Text 1"/>
          <p:cNvSpPr/>
          <p:nvPr/>
        </p:nvSpPr>
        <p:spPr>
          <a:xfrm>
            <a:off x="8508736" y="2667000"/>
            <a:ext cx="4114800" cy="2286000"/>
          </a:xfrm>
          <a:prstGeom prst="rect">
            <a:avLst/>
          </a:prstGeom>
          <a:noFill/>
          <a:ln/>
        </p:spPr>
        <p:txBody>
          <a:bodyPr wrap="square" lIns="0" tIns="0" rIns="0" bIns="0" rtlCol="0" anchor="ctr"/>
          <a:lstStyle/>
          <a:p>
            <a:pPr algn="r">
              <a:lnSpc>
                <a:spcPct val="100000"/>
              </a:lnSpc>
            </a:pPr>
            <a:r>
              <a:rPr lang="en-US" sz="7200" b="1" dirty="0">
                <a:solidFill>
                  <a:srgbClr val="E1E3E6"/>
                </a:solidFill>
                <a:latin typeface="MiSans" pitchFamily="34" charset="0"/>
                <a:ea typeface="MiSans" pitchFamily="34" charset="-122"/>
                <a:cs typeface="MiSans" pitchFamily="34" charset="-120"/>
              </a:rPr>
              <a:t>数据集与</a:t>
            </a:r>
            <a:endParaRPr lang="en-US" sz="1600" dirty="0"/>
          </a:p>
          <a:p>
            <a:pPr algn="r">
              <a:lnSpc>
                <a:spcPct val="100000"/>
              </a:lnSpc>
            </a:pPr>
            <a:r>
              <a:rPr lang="en-US" sz="7200" b="1" dirty="0">
                <a:solidFill>
                  <a:srgbClr val="E1E3E6"/>
                </a:solidFill>
                <a:latin typeface="MiSans" pitchFamily="34" charset="0"/>
                <a:ea typeface="MiSans" pitchFamily="34" charset="-122"/>
                <a:cs typeface="MiSans" pitchFamily="34" charset="-120"/>
              </a:rPr>
              <a:t>预处理</a:t>
            </a:r>
            <a:endParaRPr lang="en-US" sz="1600" dirty="0"/>
          </a:p>
        </p:txBody>
      </p:sp>
      <p:sp>
        <p:nvSpPr>
          <p:cNvPr id="5" name="Text 2"/>
          <p:cNvSpPr/>
          <p:nvPr/>
        </p:nvSpPr>
        <p:spPr>
          <a:xfrm>
            <a:off x="11886936" y="2819400"/>
            <a:ext cx="3860800" cy="2286000"/>
          </a:xfrm>
          <a:prstGeom prst="rect">
            <a:avLst/>
          </a:prstGeom>
          <a:noFill/>
          <a:ln/>
        </p:spPr>
        <p:txBody>
          <a:bodyPr wrap="square" lIns="0" tIns="0" rIns="0" bIns="0" rtlCol="0" anchor="ctr"/>
          <a:lstStyle/>
          <a:p>
            <a:pPr algn="r">
              <a:lnSpc>
                <a:spcPct val="80000"/>
              </a:lnSpc>
            </a:pPr>
            <a:r>
              <a:rPr lang="en-US" sz="18000" b="1" dirty="0">
                <a:solidFill>
                  <a:schemeClr val="bg1">
                    <a:lumMod val="95000"/>
                  </a:schemeClr>
                </a:solidFill>
                <a:latin typeface="MiSans" pitchFamily="34" charset="0"/>
                <a:ea typeface="MiSans" pitchFamily="34" charset="-122"/>
                <a:cs typeface="MiSans" pitchFamily="34" charset="-120"/>
              </a:rPr>
              <a:t>02</a:t>
            </a:r>
            <a:endParaRPr lang="en-US" sz="1600" dirty="0">
              <a:solidFill>
                <a:schemeClr val="bg1">
                  <a:lumMod val="95000"/>
                </a:schemeClr>
              </a:solidFill>
            </a:endParaRPr>
          </a:p>
        </p:txBody>
      </p:sp>
      <p:sp>
        <p:nvSpPr>
          <p:cNvPr id="6" name="Shape 3"/>
          <p:cNvSpPr/>
          <p:nvPr/>
        </p:nvSpPr>
        <p:spPr>
          <a:xfrm>
            <a:off x="12496800" y="5664200"/>
            <a:ext cx="3251200" cy="50800"/>
          </a:xfrm>
          <a:custGeom>
            <a:avLst/>
            <a:gdLst/>
            <a:ahLst/>
            <a:cxnLst/>
            <a:rect l="l" t="t" r="r" b="b"/>
            <a:pathLst>
              <a:path w="3251200" h="50800">
                <a:moveTo>
                  <a:pt x="0" y="0"/>
                </a:moveTo>
                <a:lnTo>
                  <a:pt x="3251200" y="0"/>
                </a:lnTo>
                <a:lnTo>
                  <a:pt x="3251200" y="50800"/>
                </a:lnTo>
                <a:lnTo>
                  <a:pt x="0" y="50800"/>
                </a:lnTo>
                <a:lnTo>
                  <a:pt x="0" y="0"/>
                </a:lnTo>
                <a:close/>
              </a:path>
            </a:pathLst>
          </a:custGeom>
          <a:solidFill>
            <a:srgbClr val="C8A97E"/>
          </a:solidFill>
          <a:ln/>
        </p:spPr>
      </p:sp>
      <p:sp>
        <p:nvSpPr>
          <p:cNvPr id="7" name="Text 4"/>
          <p:cNvSpPr/>
          <p:nvPr/>
        </p:nvSpPr>
        <p:spPr>
          <a:xfrm>
            <a:off x="8775436" y="6019800"/>
            <a:ext cx="6972300" cy="457200"/>
          </a:xfrm>
          <a:prstGeom prst="rect">
            <a:avLst/>
          </a:prstGeom>
          <a:noFill/>
          <a:ln/>
        </p:spPr>
        <p:txBody>
          <a:bodyPr wrap="square" lIns="0" tIns="0" rIns="0" bIns="0" rtlCol="0" anchor="ctr"/>
          <a:lstStyle/>
          <a:p>
            <a:pPr algn="r">
              <a:lnSpc>
                <a:spcPct val="100000"/>
              </a:lnSpc>
            </a:pPr>
            <a:r>
              <a:rPr lang="en-US" sz="3000" dirty="0">
                <a:solidFill>
                  <a:schemeClr val="bg1">
                    <a:lumMod val="95000"/>
                  </a:schemeClr>
                </a:solidFill>
                <a:latin typeface="MiSans" pitchFamily="34" charset="0"/>
                <a:ea typeface="MiSans" pitchFamily="34" charset="-122"/>
                <a:cs typeface="MiSans" pitchFamily="34" charset="-120"/>
              </a:rPr>
              <a:t>数据来源 · 特征工程 · 数据清洗</a:t>
            </a:r>
            <a:endParaRPr lang="en-US" sz="1600" dirty="0">
              <a:solidFill>
                <a:schemeClr val="bg1">
                  <a:lumMod val="95000"/>
                </a:schemeClr>
              </a:solidFill>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508000" y="558800"/>
            <a:ext cx="508000" cy="508000"/>
          </a:xfrm>
          <a:custGeom>
            <a:avLst/>
            <a:gdLst/>
            <a:ahLst/>
            <a:cxnLst/>
            <a:rect l="l" t="t" r="r" b="b"/>
            <a:pathLst>
              <a:path w="508000" h="508000">
                <a:moveTo>
                  <a:pt x="50800" y="0"/>
                </a:moveTo>
                <a:lnTo>
                  <a:pt x="457200" y="0"/>
                </a:lnTo>
                <a:cubicBezTo>
                  <a:pt x="485237" y="0"/>
                  <a:pt x="508000" y="22763"/>
                  <a:pt x="508000" y="50800"/>
                </a:cubicBezTo>
                <a:lnTo>
                  <a:pt x="508000" y="457200"/>
                </a:lnTo>
                <a:cubicBezTo>
                  <a:pt x="508000" y="485237"/>
                  <a:pt x="485237" y="508000"/>
                  <a:pt x="457200" y="508000"/>
                </a:cubicBezTo>
                <a:lnTo>
                  <a:pt x="50800" y="508000"/>
                </a:lnTo>
                <a:cubicBezTo>
                  <a:pt x="22763" y="508000"/>
                  <a:pt x="0" y="485237"/>
                  <a:pt x="0" y="457200"/>
                </a:cubicBezTo>
                <a:lnTo>
                  <a:pt x="0" y="50800"/>
                </a:lnTo>
                <a:cubicBezTo>
                  <a:pt x="0" y="22763"/>
                  <a:pt x="22763" y="0"/>
                  <a:pt x="50800" y="0"/>
                </a:cubicBezTo>
                <a:close/>
              </a:path>
            </a:pathLst>
          </a:custGeom>
          <a:solidFill>
            <a:srgbClr val="788A9C"/>
          </a:solidFill>
          <a:ln/>
        </p:spPr>
      </p:sp>
      <p:sp>
        <p:nvSpPr>
          <p:cNvPr id="3" name="Text 1"/>
          <p:cNvSpPr/>
          <p:nvPr/>
        </p:nvSpPr>
        <p:spPr>
          <a:xfrm>
            <a:off x="610923" y="635000"/>
            <a:ext cx="4318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02</a:t>
            </a:r>
            <a:endParaRPr lang="en-US" sz="1600" dirty="0"/>
          </a:p>
        </p:txBody>
      </p:sp>
      <p:sp>
        <p:nvSpPr>
          <p:cNvPr id="4" name="Text 2"/>
          <p:cNvSpPr/>
          <p:nvPr/>
        </p:nvSpPr>
        <p:spPr>
          <a:xfrm>
            <a:off x="1219200" y="508000"/>
            <a:ext cx="5308600" cy="609600"/>
          </a:xfrm>
          <a:prstGeom prst="rect">
            <a:avLst/>
          </a:prstGeom>
          <a:noFill/>
          <a:ln/>
        </p:spPr>
        <p:txBody>
          <a:bodyPr wrap="square" lIns="0" tIns="0" rIns="0" bIns="0" rtlCol="0" anchor="ctr"/>
          <a:lstStyle/>
          <a:p>
            <a:pPr>
              <a:lnSpc>
                <a:spcPct val="80000"/>
              </a:lnSpc>
            </a:pPr>
            <a:r>
              <a:rPr lang="en-US" sz="4800" b="1" dirty="0">
                <a:solidFill>
                  <a:srgbClr val="E1E3E6"/>
                </a:solidFill>
                <a:latin typeface="MiSans" pitchFamily="34" charset="0"/>
                <a:ea typeface="MiSans" pitchFamily="34" charset="-122"/>
                <a:cs typeface="MiSans" pitchFamily="34" charset="-120"/>
              </a:rPr>
              <a:t>Foursquare数据集</a:t>
            </a:r>
            <a:endParaRPr lang="en-US" sz="1600" dirty="0"/>
          </a:p>
        </p:txBody>
      </p:sp>
      <p:sp>
        <p:nvSpPr>
          <p:cNvPr id="5" name="Text 3"/>
          <p:cNvSpPr/>
          <p:nvPr/>
        </p:nvSpPr>
        <p:spPr>
          <a:xfrm>
            <a:off x="508000" y="1270000"/>
            <a:ext cx="15367000" cy="355600"/>
          </a:xfrm>
          <a:prstGeom prst="rect">
            <a:avLst/>
          </a:prstGeom>
          <a:noFill/>
          <a:ln/>
        </p:spPr>
        <p:txBody>
          <a:bodyPr wrap="square" lIns="0" tIns="0" rIns="0" bIns="0" rtlCol="0" anchor="ctr"/>
          <a:lstStyle/>
          <a:p>
            <a:pPr>
              <a:lnSpc>
                <a:spcPct val="120000"/>
              </a:lnSpc>
            </a:pPr>
            <a:r>
              <a:rPr lang="en-US" sz="2000" dirty="0">
                <a:solidFill>
                  <a:srgbClr val="C8A97E"/>
                </a:solidFill>
                <a:latin typeface="MiSans" pitchFamily="34" charset="0"/>
                <a:ea typeface="MiSans" pitchFamily="34" charset="-122"/>
                <a:cs typeface="MiSans" pitchFamily="34" charset="-120"/>
              </a:rPr>
              <a:t>TSMC2014 NYC数据集详细统计与特征分析</a:t>
            </a:r>
            <a:endParaRPr lang="en-US" sz="1600" dirty="0"/>
          </a:p>
        </p:txBody>
      </p:sp>
      <p:sp>
        <p:nvSpPr>
          <p:cNvPr id="6" name="Shape 4"/>
          <p:cNvSpPr/>
          <p:nvPr/>
        </p:nvSpPr>
        <p:spPr>
          <a:xfrm>
            <a:off x="533400" y="1930400"/>
            <a:ext cx="50800" cy="3200400"/>
          </a:xfrm>
          <a:custGeom>
            <a:avLst/>
            <a:gdLst/>
            <a:ahLst/>
            <a:cxnLst/>
            <a:rect l="l" t="t" r="r" b="b"/>
            <a:pathLst>
              <a:path w="50800" h="3200400">
                <a:moveTo>
                  <a:pt x="0" y="0"/>
                </a:moveTo>
                <a:lnTo>
                  <a:pt x="50800" y="0"/>
                </a:lnTo>
                <a:lnTo>
                  <a:pt x="50800" y="3200400"/>
                </a:lnTo>
                <a:lnTo>
                  <a:pt x="0" y="3200400"/>
                </a:lnTo>
                <a:lnTo>
                  <a:pt x="0" y="0"/>
                </a:lnTo>
                <a:close/>
              </a:path>
            </a:pathLst>
          </a:custGeom>
          <a:solidFill>
            <a:srgbClr val="4A6D8C"/>
          </a:solidFill>
          <a:ln/>
        </p:spPr>
      </p:sp>
      <p:sp>
        <p:nvSpPr>
          <p:cNvPr id="7" name="Shape 5"/>
          <p:cNvSpPr/>
          <p:nvPr/>
        </p:nvSpPr>
        <p:spPr>
          <a:xfrm>
            <a:off x="887413" y="2679700"/>
            <a:ext cx="333375" cy="381000"/>
          </a:xfrm>
          <a:custGeom>
            <a:avLst/>
            <a:gdLst/>
            <a:ahLst/>
            <a:cxnLst/>
            <a:rect l="l" t="t" r="r" b="b"/>
            <a:pathLst>
              <a:path w="333375" h="381000">
                <a:moveTo>
                  <a:pt x="333375" y="153144"/>
                </a:moveTo>
                <a:cubicBezTo>
                  <a:pt x="322362" y="160437"/>
                  <a:pt x="309711" y="166315"/>
                  <a:pt x="296540" y="171004"/>
                </a:cubicBezTo>
                <a:cubicBezTo>
                  <a:pt x="261565" y="183505"/>
                  <a:pt x="215652" y="190500"/>
                  <a:pt x="166688" y="190500"/>
                </a:cubicBezTo>
                <a:cubicBezTo>
                  <a:pt x="117723" y="190500"/>
                  <a:pt x="71735" y="183431"/>
                  <a:pt x="36835" y="171004"/>
                </a:cubicBezTo>
                <a:cubicBezTo>
                  <a:pt x="23738" y="166315"/>
                  <a:pt x="11013" y="160437"/>
                  <a:pt x="0" y="153144"/>
                </a:cubicBezTo>
                <a:lnTo>
                  <a:pt x="0" y="214313"/>
                </a:lnTo>
                <a:cubicBezTo>
                  <a:pt x="0" y="247204"/>
                  <a:pt x="74637" y="273844"/>
                  <a:pt x="166688" y="273844"/>
                </a:cubicBezTo>
                <a:cubicBezTo>
                  <a:pt x="258738" y="273844"/>
                  <a:pt x="333375" y="247204"/>
                  <a:pt x="333375" y="214313"/>
                </a:cubicBezTo>
                <a:lnTo>
                  <a:pt x="333375" y="153144"/>
                </a:lnTo>
                <a:close/>
                <a:moveTo>
                  <a:pt x="333375" y="95250"/>
                </a:moveTo>
                <a:lnTo>
                  <a:pt x="333375" y="59531"/>
                </a:lnTo>
                <a:cubicBezTo>
                  <a:pt x="333375" y="26640"/>
                  <a:pt x="258738" y="0"/>
                  <a:pt x="166688" y="0"/>
                </a:cubicBezTo>
                <a:cubicBezTo>
                  <a:pt x="74637" y="0"/>
                  <a:pt x="0" y="26640"/>
                  <a:pt x="0" y="59531"/>
                </a:cubicBezTo>
                <a:lnTo>
                  <a:pt x="0" y="95250"/>
                </a:lnTo>
                <a:cubicBezTo>
                  <a:pt x="0" y="128141"/>
                  <a:pt x="74637" y="154781"/>
                  <a:pt x="166688" y="154781"/>
                </a:cubicBezTo>
                <a:cubicBezTo>
                  <a:pt x="258738" y="154781"/>
                  <a:pt x="333375" y="128141"/>
                  <a:pt x="333375" y="95250"/>
                </a:cubicBezTo>
                <a:close/>
                <a:moveTo>
                  <a:pt x="296540" y="290066"/>
                </a:moveTo>
                <a:cubicBezTo>
                  <a:pt x="261640" y="302493"/>
                  <a:pt x="215726" y="309563"/>
                  <a:pt x="166688" y="309563"/>
                </a:cubicBezTo>
                <a:cubicBezTo>
                  <a:pt x="117649" y="309563"/>
                  <a:pt x="71735" y="302493"/>
                  <a:pt x="36835" y="290066"/>
                </a:cubicBezTo>
                <a:cubicBezTo>
                  <a:pt x="23738" y="285378"/>
                  <a:pt x="11013" y="279499"/>
                  <a:pt x="0" y="272207"/>
                </a:cubicBezTo>
                <a:lnTo>
                  <a:pt x="0" y="321469"/>
                </a:lnTo>
                <a:cubicBezTo>
                  <a:pt x="0" y="354360"/>
                  <a:pt x="74637" y="381000"/>
                  <a:pt x="166688" y="381000"/>
                </a:cubicBezTo>
                <a:cubicBezTo>
                  <a:pt x="258738" y="381000"/>
                  <a:pt x="333375" y="354360"/>
                  <a:pt x="333375" y="321469"/>
                </a:cubicBezTo>
                <a:lnTo>
                  <a:pt x="333375" y="272207"/>
                </a:lnTo>
                <a:cubicBezTo>
                  <a:pt x="322362" y="279499"/>
                  <a:pt x="309711" y="285378"/>
                  <a:pt x="296540" y="290066"/>
                </a:cubicBezTo>
                <a:close/>
              </a:path>
            </a:pathLst>
          </a:custGeom>
          <a:solidFill>
            <a:srgbClr val="C8A97E"/>
          </a:solidFill>
          <a:ln/>
        </p:spPr>
      </p:sp>
      <p:sp>
        <p:nvSpPr>
          <p:cNvPr id="8" name="Text 6"/>
          <p:cNvSpPr/>
          <p:nvPr/>
        </p:nvSpPr>
        <p:spPr>
          <a:xfrm>
            <a:off x="1441450" y="2667000"/>
            <a:ext cx="13716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签到记录</a:t>
            </a:r>
            <a:endParaRPr lang="en-US" sz="1600" dirty="0"/>
          </a:p>
        </p:txBody>
      </p:sp>
      <p:sp>
        <p:nvSpPr>
          <p:cNvPr id="9" name="Text 7"/>
          <p:cNvSpPr/>
          <p:nvPr/>
        </p:nvSpPr>
        <p:spPr>
          <a:xfrm>
            <a:off x="812800" y="3225800"/>
            <a:ext cx="2730500" cy="762000"/>
          </a:xfrm>
          <a:prstGeom prst="rect">
            <a:avLst/>
          </a:prstGeom>
          <a:noFill/>
          <a:ln/>
        </p:spPr>
        <p:txBody>
          <a:bodyPr wrap="square" lIns="0" tIns="0" rIns="0" bIns="0" rtlCol="0" anchor="ctr"/>
          <a:lstStyle/>
          <a:p>
            <a:pPr>
              <a:lnSpc>
                <a:spcPct val="80000"/>
              </a:lnSpc>
            </a:pPr>
            <a:r>
              <a:rPr lang="en-US" sz="5400" b="1" dirty="0">
                <a:solidFill>
                  <a:srgbClr val="C8A97E"/>
                </a:solidFill>
                <a:latin typeface="MiSans" pitchFamily="34" charset="0"/>
                <a:ea typeface="MiSans" pitchFamily="34" charset="-122"/>
                <a:cs typeface="MiSans" pitchFamily="34" charset="-120"/>
              </a:rPr>
              <a:t>227,428</a:t>
            </a:r>
            <a:endParaRPr lang="en-US" sz="1400" dirty="0"/>
          </a:p>
        </p:txBody>
      </p:sp>
      <p:sp>
        <p:nvSpPr>
          <p:cNvPr id="10" name="Text 8"/>
          <p:cNvSpPr/>
          <p:nvPr/>
        </p:nvSpPr>
        <p:spPr>
          <a:xfrm>
            <a:off x="812800" y="4089400"/>
            <a:ext cx="24511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总签到记录数</a:t>
            </a:r>
            <a:endParaRPr lang="en-US" sz="1600" dirty="0"/>
          </a:p>
        </p:txBody>
      </p:sp>
      <p:sp>
        <p:nvSpPr>
          <p:cNvPr id="11" name="Shape 9"/>
          <p:cNvSpPr/>
          <p:nvPr/>
        </p:nvSpPr>
        <p:spPr>
          <a:xfrm>
            <a:off x="3435350" y="1930400"/>
            <a:ext cx="50800" cy="3200400"/>
          </a:xfrm>
          <a:custGeom>
            <a:avLst/>
            <a:gdLst/>
            <a:ahLst/>
            <a:cxnLst/>
            <a:rect l="l" t="t" r="r" b="b"/>
            <a:pathLst>
              <a:path w="50800" h="3200400">
                <a:moveTo>
                  <a:pt x="0" y="0"/>
                </a:moveTo>
                <a:lnTo>
                  <a:pt x="50800" y="0"/>
                </a:lnTo>
                <a:lnTo>
                  <a:pt x="50800" y="3200400"/>
                </a:lnTo>
                <a:lnTo>
                  <a:pt x="0" y="3200400"/>
                </a:lnTo>
                <a:lnTo>
                  <a:pt x="0" y="0"/>
                </a:lnTo>
                <a:close/>
              </a:path>
            </a:pathLst>
          </a:custGeom>
          <a:solidFill>
            <a:srgbClr val="C8A97E"/>
          </a:solidFill>
          <a:ln/>
        </p:spPr>
      </p:sp>
      <p:sp>
        <p:nvSpPr>
          <p:cNvPr id="12" name="Shape 10"/>
          <p:cNvSpPr/>
          <p:nvPr/>
        </p:nvSpPr>
        <p:spPr>
          <a:xfrm>
            <a:off x="3717925" y="2679700"/>
            <a:ext cx="476250" cy="381000"/>
          </a:xfrm>
          <a:custGeom>
            <a:avLst/>
            <a:gdLst/>
            <a:ahLst/>
            <a:cxnLst/>
            <a:rect l="l" t="t" r="r" b="b"/>
            <a:pathLst>
              <a:path w="476250" h="381000">
                <a:moveTo>
                  <a:pt x="238125" y="11906"/>
                </a:moveTo>
                <a:cubicBezTo>
                  <a:pt x="280838" y="11906"/>
                  <a:pt x="315516" y="46584"/>
                  <a:pt x="315516" y="89297"/>
                </a:cubicBezTo>
                <a:cubicBezTo>
                  <a:pt x="315516" y="132010"/>
                  <a:pt x="280838" y="166688"/>
                  <a:pt x="238125" y="166688"/>
                </a:cubicBezTo>
                <a:cubicBezTo>
                  <a:pt x="195412" y="166688"/>
                  <a:pt x="160734" y="132010"/>
                  <a:pt x="160734" y="89297"/>
                </a:cubicBezTo>
                <a:cubicBezTo>
                  <a:pt x="160734" y="46584"/>
                  <a:pt x="195412" y="11906"/>
                  <a:pt x="238125" y="11906"/>
                </a:cubicBezTo>
                <a:close/>
                <a:moveTo>
                  <a:pt x="71438" y="65484"/>
                </a:moveTo>
                <a:cubicBezTo>
                  <a:pt x="101008" y="65484"/>
                  <a:pt x="125016" y="89492"/>
                  <a:pt x="125016" y="119063"/>
                </a:cubicBezTo>
                <a:cubicBezTo>
                  <a:pt x="125016" y="148633"/>
                  <a:pt x="101008" y="172641"/>
                  <a:pt x="71438" y="172641"/>
                </a:cubicBezTo>
                <a:cubicBezTo>
                  <a:pt x="41867" y="172641"/>
                  <a:pt x="17859" y="148633"/>
                  <a:pt x="17859" y="119063"/>
                </a:cubicBezTo>
                <a:cubicBezTo>
                  <a:pt x="17859" y="89492"/>
                  <a:pt x="41867" y="65484"/>
                  <a:pt x="71437" y="65484"/>
                </a:cubicBezTo>
                <a:close/>
                <a:moveTo>
                  <a:pt x="0" y="309563"/>
                </a:moveTo>
                <a:cubicBezTo>
                  <a:pt x="0" y="256952"/>
                  <a:pt x="42639" y="214313"/>
                  <a:pt x="95250" y="214313"/>
                </a:cubicBezTo>
                <a:cubicBezTo>
                  <a:pt x="104775" y="214313"/>
                  <a:pt x="114002" y="215726"/>
                  <a:pt x="122709" y="218331"/>
                </a:cubicBezTo>
                <a:cubicBezTo>
                  <a:pt x="98227" y="245715"/>
                  <a:pt x="83344" y="281880"/>
                  <a:pt x="83344" y="321469"/>
                </a:cubicBezTo>
                <a:lnTo>
                  <a:pt x="83344" y="333375"/>
                </a:lnTo>
                <a:cubicBezTo>
                  <a:pt x="83344" y="341858"/>
                  <a:pt x="85130" y="349895"/>
                  <a:pt x="88329" y="357188"/>
                </a:cubicBezTo>
                <a:lnTo>
                  <a:pt x="23812" y="357188"/>
                </a:lnTo>
                <a:cubicBezTo>
                  <a:pt x="10641" y="357188"/>
                  <a:pt x="0" y="346546"/>
                  <a:pt x="0" y="333375"/>
                </a:cubicBezTo>
                <a:lnTo>
                  <a:pt x="0" y="309563"/>
                </a:lnTo>
                <a:close/>
                <a:moveTo>
                  <a:pt x="387921" y="357188"/>
                </a:moveTo>
                <a:cubicBezTo>
                  <a:pt x="391120" y="349895"/>
                  <a:pt x="392906" y="341858"/>
                  <a:pt x="392906" y="333375"/>
                </a:cubicBezTo>
                <a:lnTo>
                  <a:pt x="392906" y="321469"/>
                </a:lnTo>
                <a:cubicBezTo>
                  <a:pt x="392906" y="281880"/>
                  <a:pt x="378023" y="245715"/>
                  <a:pt x="353541" y="218331"/>
                </a:cubicBezTo>
                <a:cubicBezTo>
                  <a:pt x="362248" y="215726"/>
                  <a:pt x="371475" y="214313"/>
                  <a:pt x="381000" y="214313"/>
                </a:cubicBezTo>
                <a:cubicBezTo>
                  <a:pt x="433611" y="214313"/>
                  <a:pt x="476250" y="256952"/>
                  <a:pt x="476250" y="309563"/>
                </a:cubicBezTo>
                <a:lnTo>
                  <a:pt x="476250" y="333375"/>
                </a:lnTo>
                <a:cubicBezTo>
                  <a:pt x="476250" y="346546"/>
                  <a:pt x="465609" y="357188"/>
                  <a:pt x="452438" y="357188"/>
                </a:cubicBezTo>
                <a:lnTo>
                  <a:pt x="387921" y="357188"/>
                </a:lnTo>
                <a:close/>
                <a:moveTo>
                  <a:pt x="351234" y="119063"/>
                </a:moveTo>
                <a:cubicBezTo>
                  <a:pt x="351234" y="89492"/>
                  <a:pt x="375242" y="65484"/>
                  <a:pt x="404813" y="65484"/>
                </a:cubicBezTo>
                <a:cubicBezTo>
                  <a:pt x="434383" y="65484"/>
                  <a:pt x="458391" y="89492"/>
                  <a:pt x="458391" y="119062"/>
                </a:cubicBezTo>
                <a:cubicBezTo>
                  <a:pt x="458391" y="148633"/>
                  <a:pt x="434383" y="172641"/>
                  <a:pt x="404813" y="172641"/>
                </a:cubicBezTo>
                <a:cubicBezTo>
                  <a:pt x="375242" y="172641"/>
                  <a:pt x="351234" y="148633"/>
                  <a:pt x="351234" y="119063"/>
                </a:cubicBezTo>
                <a:close/>
                <a:moveTo>
                  <a:pt x="119063" y="321469"/>
                </a:moveTo>
                <a:cubicBezTo>
                  <a:pt x="119063" y="255687"/>
                  <a:pt x="172343" y="202406"/>
                  <a:pt x="238125" y="202406"/>
                </a:cubicBezTo>
                <a:cubicBezTo>
                  <a:pt x="303907" y="202406"/>
                  <a:pt x="357188" y="255687"/>
                  <a:pt x="357188" y="321469"/>
                </a:cubicBezTo>
                <a:lnTo>
                  <a:pt x="357188" y="333375"/>
                </a:lnTo>
                <a:cubicBezTo>
                  <a:pt x="357188" y="346546"/>
                  <a:pt x="346546" y="357188"/>
                  <a:pt x="333375" y="357188"/>
                </a:cubicBezTo>
                <a:lnTo>
                  <a:pt x="142875" y="357188"/>
                </a:lnTo>
                <a:cubicBezTo>
                  <a:pt x="129704" y="357188"/>
                  <a:pt x="119063" y="346546"/>
                  <a:pt x="119063" y="333375"/>
                </a:cubicBezTo>
                <a:lnTo>
                  <a:pt x="119063" y="321469"/>
                </a:lnTo>
                <a:close/>
              </a:path>
            </a:pathLst>
          </a:custGeom>
          <a:solidFill>
            <a:srgbClr val="C8A97E"/>
          </a:solidFill>
          <a:ln/>
        </p:spPr>
      </p:sp>
      <p:sp>
        <p:nvSpPr>
          <p:cNvPr id="13" name="Text 11"/>
          <p:cNvSpPr/>
          <p:nvPr/>
        </p:nvSpPr>
        <p:spPr>
          <a:xfrm>
            <a:off x="4343400" y="2667000"/>
            <a:ext cx="13716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用户数量</a:t>
            </a:r>
            <a:endParaRPr lang="en-US" sz="1600" dirty="0"/>
          </a:p>
        </p:txBody>
      </p:sp>
      <p:sp>
        <p:nvSpPr>
          <p:cNvPr id="14" name="Text 12"/>
          <p:cNvSpPr/>
          <p:nvPr/>
        </p:nvSpPr>
        <p:spPr>
          <a:xfrm>
            <a:off x="3714750" y="3225800"/>
            <a:ext cx="2730500" cy="762000"/>
          </a:xfrm>
          <a:prstGeom prst="rect">
            <a:avLst/>
          </a:prstGeom>
          <a:noFill/>
          <a:ln/>
        </p:spPr>
        <p:txBody>
          <a:bodyPr wrap="square" lIns="0" tIns="0" rIns="0" bIns="0" rtlCol="0" anchor="ctr"/>
          <a:lstStyle/>
          <a:p>
            <a:pPr>
              <a:lnSpc>
                <a:spcPct val="80000"/>
              </a:lnSpc>
            </a:pPr>
            <a:r>
              <a:rPr lang="en-US" sz="6000" b="1" dirty="0">
                <a:solidFill>
                  <a:srgbClr val="C8A97E"/>
                </a:solidFill>
                <a:latin typeface="MiSans" pitchFamily="34" charset="0"/>
                <a:ea typeface="MiSans" pitchFamily="34" charset="-122"/>
                <a:cs typeface="MiSans" pitchFamily="34" charset="-120"/>
              </a:rPr>
              <a:t>1,083</a:t>
            </a:r>
            <a:endParaRPr lang="en-US" sz="1600" dirty="0"/>
          </a:p>
        </p:txBody>
      </p:sp>
      <p:sp>
        <p:nvSpPr>
          <p:cNvPr id="15" name="Text 13"/>
          <p:cNvSpPr/>
          <p:nvPr/>
        </p:nvSpPr>
        <p:spPr>
          <a:xfrm>
            <a:off x="3714750" y="4089400"/>
            <a:ext cx="24511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活跃用户数</a:t>
            </a:r>
            <a:endParaRPr lang="en-US" sz="1600" dirty="0"/>
          </a:p>
        </p:txBody>
      </p:sp>
      <p:sp>
        <p:nvSpPr>
          <p:cNvPr id="16" name="Shape 14"/>
          <p:cNvSpPr/>
          <p:nvPr/>
        </p:nvSpPr>
        <p:spPr>
          <a:xfrm>
            <a:off x="6337300" y="1930400"/>
            <a:ext cx="50800" cy="3200400"/>
          </a:xfrm>
          <a:custGeom>
            <a:avLst/>
            <a:gdLst/>
            <a:ahLst/>
            <a:cxnLst/>
            <a:rect l="l" t="t" r="r" b="b"/>
            <a:pathLst>
              <a:path w="50800" h="3200400">
                <a:moveTo>
                  <a:pt x="0" y="0"/>
                </a:moveTo>
                <a:lnTo>
                  <a:pt x="50800" y="0"/>
                </a:lnTo>
                <a:lnTo>
                  <a:pt x="50800" y="3200400"/>
                </a:lnTo>
                <a:lnTo>
                  <a:pt x="0" y="3200400"/>
                </a:lnTo>
                <a:lnTo>
                  <a:pt x="0" y="0"/>
                </a:lnTo>
                <a:close/>
              </a:path>
            </a:pathLst>
          </a:custGeom>
          <a:solidFill>
            <a:srgbClr val="4A6D8C"/>
          </a:solidFill>
          <a:ln/>
        </p:spPr>
      </p:sp>
      <p:sp>
        <p:nvSpPr>
          <p:cNvPr id="17" name="Shape 15"/>
          <p:cNvSpPr/>
          <p:nvPr/>
        </p:nvSpPr>
        <p:spPr>
          <a:xfrm>
            <a:off x="6715125" y="2679700"/>
            <a:ext cx="285750" cy="381000"/>
          </a:xfrm>
          <a:custGeom>
            <a:avLst/>
            <a:gdLst/>
            <a:ahLst/>
            <a:cxnLst/>
            <a:rect l="l" t="t" r="r" b="b"/>
            <a:pathLst>
              <a:path w="285750" h="381000">
                <a:moveTo>
                  <a:pt x="0" y="140345"/>
                </a:moveTo>
                <a:cubicBezTo>
                  <a:pt x="0" y="62805"/>
                  <a:pt x="63996" y="0"/>
                  <a:pt x="142875" y="0"/>
                </a:cubicBezTo>
                <a:cubicBezTo>
                  <a:pt x="221754" y="0"/>
                  <a:pt x="285750" y="62805"/>
                  <a:pt x="285750" y="140345"/>
                </a:cubicBezTo>
                <a:cubicBezTo>
                  <a:pt x="285750" y="229121"/>
                  <a:pt x="196304" y="335533"/>
                  <a:pt x="158948" y="376089"/>
                </a:cubicBezTo>
                <a:cubicBezTo>
                  <a:pt x="150168" y="385614"/>
                  <a:pt x="135508" y="385614"/>
                  <a:pt x="126727" y="376089"/>
                </a:cubicBezTo>
                <a:cubicBezTo>
                  <a:pt x="89371" y="335533"/>
                  <a:pt x="-74" y="229121"/>
                  <a:pt x="-74" y="140345"/>
                </a:cubicBezTo>
                <a:close/>
                <a:moveTo>
                  <a:pt x="142875" y="190500"/>
                </a:moveTo>
                <a:cubicBezTo>
                  <a:pt x="169160" y="190500"/>
                  <a:pt x="190500" y="169160"/>
                  <a:pt x="190500" y="142875"/>
                </a:cubicBezTo>
                <a:cubicBezTo>
                  <a:pt x="190500" y="116590"/>
                  <a:pt x="169160" y="95250"/>
                  <a:pt x="142875" y="95250"/>
                </a:cubicBezTo>
                <a:cubicBezTo>
                  <a:pt x="116590" y="95250"/>
                  <a:pt x="95250" y="116590"/>
                  <a:pt x="95250" y="142875"/>
                </a:cubicBezTo>
                <a:cubicBezTo>
                  <a:pt x="95250" y="169160"/>
                  <a:pt x="116590" y="190500"/>
                  <a:pt x="142875" y="190500"/>
                </a:cubicBezTo>
                <a:close/>
              </a:path>
            </a:pathLst>
          </a:custGeom>
          <a:solidFill>
            <a:srgbClr val="C8A97E"/>
          </a:solidFill>
          <a:ln/>
        </p:spPr>
      </p:sp>
      <p:sp>
        <p:nvSpPr>
          <p:cNvPr id="18" name="Text 16"/>
          <p:cNvSpPr/>
          <p:nvPr/>
        </p:nvSpPr>
        <p:spPr>
          <a:xfrm>
            <a:off x="7245350" y="2667000"/>
            <a:ext cx="12573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POI数量</a:t>
            </a:r>
            <a:endParaRPr lang="en-US" sz="1600" dirty="0"/>
          </a:p>
        </p:txBody>
      </p:sp>
      <p:sp>
        <p:nvSpPr>
          <p:cNvPr id="19" name="Text 17"/>
          <p:cNvSpPr/>
          <p:nvPr/>
        </p:nvSpPr>
        <p:spPr>
          <a:xfrm>
            <a:off x="6616700" y="3225800"/>
            <a:ext cx="2730500" cy="762000"/>
          </a:xfrm>
          <a:prstGeom prst="rect">
            <a:avLst/>
          </a:prstGeom>
          <a:noFill/>
          <a:ln/>
        </p:spPr>
        <p:txBody>
          <a:bodyPr wrap="square" lIns="0" tIns="0" rIns="0" bIns="0" rtlCol="0" anchor="ctr"/>
          <a:lstStyle/>
          <a:p>
            <a:pPr>
              <a:lnSpc>
                <a:spcPct val="80000"/>
              </a:lnSpc>
            </a:pPr>
            <a:r>
              <a:rPr lang="en-US" sz="6000" b="1" dirty="0">
                <a:solidFill>
                  <a:srgbClr val="C8A97E"/>
                </a:solidFill>
                <a:latin typeface="MiSans" pitchFamily="34" charset="0"/>
                <a:ea typeface="MiSans" pitchFamily="34" charset="-122"/>
                <a:cs typeface="MiSans" pitchFamily="34" charset="-120"/>
              </a:rPr>
              <a:t>38,333</a:t>
            </a:r>
            <a:endParaRPr lang="en-US" sz="1600" dirty="0"/>
          </a:p>
        </p:txBody>
      </p:sp>
      <p:sp>
        <p:nvSpPr>
          <p:cNvPr id="20" name="Text 18"/>
          <p:cNvSpPr/>
          <p:nvPr/>
        </p:nvSpPr>
        <p:spPr>
          <a:xfrm>
            <a:off x="6616700" y="4089400"/>
            <a:ext cx="24511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唯一兴趣点</a:t>
            </a:r>
            <a:endParaRPr lang="en-US" sz="1600" dirty="0"/>
          </a:p>
        </p:txBody>
      </p:sp>
      <p:sp>
        <p:nvSpPr>
          <p:cNvPr id="21" name="Shape 19"/>
          <p:cNvSpPr/>
          <p:nvPr/>
        </p:nvSpPr>
        <p:spPr>
          <a:xfrm>
            <a:off x="9239250" y="1930400"/>
            <a:ext cx="50800" cy="3200400"/>
          </a:xfrm>
          <a:custGeom>
            <a:avLst/>
            <a:gdLst/>
            <a:ahLst/>
            <a:cxnLst/>
            <a:rect l="l" t="t" r="r" b="b"/>
            <a:pathLst>
              <a:path w="50800" h="3200400">
                <a:moveTo>
                  <a:pt x="0" y="0"/>
                </a:moveTo>
                <a:lnTo>
                  <a:pt x="50800" y="0"/>
                </a:lnTo>
                <a:lnTo>
                  <a:pt x="50800" y="3200400"/>
                </a:lnTo>
                <a:lnTo>
                  <a:pt x="0" y="3200400"/>
                </a:lnTo>
                <a:lnTo>
                  <a:pt x="0" y="0"/>
                </a:lnTo>
                <a:close/>
              </a:path>
            </a:pathLst>
          </a:custGeom>
          <a:solidFill>
            <a:srgbClr val="C8A97E"/>
          </a:solidFill>
          <a:ln/>
        </p:spPr>
      </p:sp>
      <p:sp>
        <p:nvSpPr>
          <p:cNvPr id="22" name="Shape 20"/>
          <p:cNvSpPr/>
          <p:nvPr/>
        </p:nvSpPr>
        <p:spPr>
          <a:xfrm>
            <a:off x="9593263" y="2832100"/>
            <a:ext cx="333375" cy="381000"/>
          </a:xfrm>
          <a:custGeom>
            <a:avLst/>
            <a:gdLst/>
            <a:ahLst/>
            <a:cxnLst/>
            <a:rect l="l" t="t" r="r" b="b"/>
            <a:pathLst>
              <a:path w="333375" h="381000">
                <a:moveTo>
                  <a:pt x="95250" y="0"/>
                </a:moveTo>
                <a:cubicBezTo>
                  <a:pt x="82079" y="0"/>
                  <a:pt x="71438" y="10641"/>
                  <a:pt x="71438" y="23812"/>
                </a:cubicBezTo>
                <a:lnTo>
                  <a:pt x="71438" y="47625"/>
                </a:lnTo>
                <a:lnTo>
                  <a:pt x="47625" y="47625"/>
                </a:lnTo>
                <a:cubicBezTo>
                  <a:pt x="21357" y="47625"/>
                  <a:pt x="0" y="68982"/>
                  <a:pt x="0" y="95250"/>
                </a:cubicBezTo>
                <a:lnTo>
                  <a:pt x="0" y="130969"/>
                </a:lnTo>
                <a:lnTo>
                  <a:pt x="333375" y="130969"/>
                </a:lnTo>
                <a:lnTo>
                  <a:pt x="333375" y="95250"/>
                </a:lnTo>
                <a:cubicBezTo>
                  <a:pt x="333375" y="68982"/>
                  <a:pt x="312018" y="47625"/>
                  <a:pt x="285750" y="47625"/>
                </a:cubicBezTo>
                <a:lnTo>
                  <a:pt x="261938" y="47625"/>
                </a:lnTo>
                <a:lnTo>
                  <a:pt x="261938" y="23812"/>
                </a:lnTo>
                <a:cubicBezTo>
                  <a:pt x="261938" y="10641"/>
                  <a:pt x="251296" y="0"/>
                  <a:pt x="238125" y="0"/>
                </a:cubicBezTo>
                <a:cubicBezTo>
                  <a:pt x="224954" y="0"/>
                  <a:pt x="214313" y="10641"/>
                  <a:pt x="214313" y="23812"/>
                </a:cubicBezTo>
                <a:lnTo>
                  <a:pt x="214313" y="47625"/>
                </a:lnTo>
                <a:lnTo>
                  <a:pt x="119063" y="47625"/>
                </a:lnTo>
                <a:lnTo>
                  <a:pt x="119063" y="23812"/>
                </a:lnTo>
                <a:cubicBezTo>
                  <a:pt x="119063" y="10641"/>
                  <a:pt x="108421" y="0"/>
                  <a:pt x="95250" y="0"/>
                </a:cubicBezTo>
                <a:close/>
                <a:moveTo>
                  <a:pt x="0" y="166688"/>
                </a:moveTo>
                <a:lnTo>
                  <a:pt x="0" y="309563"/>
                </a:lnTo>
                <a:cubicBezTo>
                  <a:pt x="0" y="335831"/>
                  <a:pt x="21357" y="357188"/>
                  <a:pt x="47625" y="357188"/>
                </a:cubicBezTo>
                <a:lnTo>
                  <a:pt x="285750" y="357188"/>
                </a:lnTo>
                <a:cubicBezTo>
                  <a:pt x="312018" y="357188"/>
                  <a:pt x="333375" y="335831"/>
                  <a:pt x="333375" y="309563"/>
                </a:cubicBezTo>
                <a:lnTo>
                  <a:pt x="333375" y="166688"/>
                </a:lnTo>
                <a:lnTo>
                  <a:pt x="0" y="166688"/>
                </a:lnTo>
                <a:close/>
              </a:path>
            </a:pathLst>
          </a:custGeom>
          <a:solidFill>
            <a:srgbClr val="C8A97E"/>
          </a:solidFill>
          <a:ln/>
        </p:spPr>
      </p:sp>
      <p:sp>
        <p:nvSpPr>
          <p:cNvPr id="23" name="Text 21"/>
          <p:cNvSpPr/>
          <p:nvPr/>
        </p:nvSpPr>
        <p:spPr>
          <a:xfrm>
            <a:off x="10147300" y="2819400"/>
            <a:ext cx="1371600" cy="406400"/>
          </a:xfrm>
          <a:prstGeom prst="rect">
            <a:avLst/>
          </a:prstGeom>
          <a:noFill/>
          <a:ln/>
        </p:spPr>
        <p:txBody>
          <a:bodyPr wrap="square" lIns="0" tIns="0" rIns="0" bIns="0" rtlCol="0" anchor="ctr"/>
          <a:lstStyle/>
          <a:p>
            <a:pPr>
              <a:lnSpc>
                <a:spcPct val="110000"/>
              </a:lnSpc>
            </a:pPr>
            <a:r>
              <a:rPr lang="en-US" sz="2400" b="1" dirty="0">
                <a:solidFill>
                  <a:srgbClr val="E1E3E6"/>
                </a:solidFill>
                <a:latin typeface="MiSans" pitchFamily="34" charset="0"/>
                <a:ea typeface="MiSans" pitchFamily="34" charset="-122"/>
                <a:cs typeface="MiSans" pitchFamily="34" charset="-120"/>
              </a:rPr>
              <a:t>时间跨度</a:t>
            </a:r>
            <a:endParaRPr lang="en-US" sz="1600" dirty="0"/>
          </a:p>
        </p:txBody>
      </p:sp>
      <p:sp>
        <p:nvSpPr>
          <p:cNvPr id="24" name="Text 22"/>
          <p:cNvSpPr/>
          <p:nvPr/>
        </p:nvSpPr>
        <p:spPr>
          <a:xfrm>
            <a:off x="9518650" y="3378200"/>
            <a:ext cx="25400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10个月</a:t>
            </a:r>
            <a:endParaRPr lang="en-US" sz="1600" dirty="0"/>
          </a:p>
        </p:txBody>
      </p:sp>
      <p:sp>
        <p:nvSpPr>
          <p:cNvPr id="25" name="Text 23"/>
          <p:cNvSpPr/>
          <p:nvPr/>
        </p:nvSpPr>
        <p:spPr>
          <a:xfrm>
            <a:off x="9518650" y="3937000"/>
            <a:ext cx="24511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2012.04 - 2013.02</a:t>
            </a:r>
            <a:endParaRPr lang="en-US" sz="1600" dirty="0"/>
          </a:p>
        </p:txBody>
      </p:sp>
      <p:sp>
        <p:nvSpPr>
          <p:cNvPr id="26" name="Shape 24"/>
          <p:cNvSpPr/>
          <p:nvPr/>
        </p:nvSpPr>
        <p:spPr>
          <a:xfrm>
            <a:off x="533400" y="5435600"/>
            <a:ext cx="50800" cy="3200400"/>
          </a:xfrm>
          <a:custGeom>
            <a:avLst/>
            <a:gdLst/>
            <a:ahLst/>
            <a:cxnLst/>
            <a:rect l="l" t="t" r="r" b="b"/>
            <a:pathLst>
              <a:path w="50800" h="3200400">
                <a:moveTo>
                  <a:pt x="0" y="0"/>
                </a:moveTo>
                <a:lnTo>
                  <a:pt x="50800" y="0"/>
                </a:lnTo>
                <a:lnTo>
                  <a:pt x="50800" y="3200400"/>
                </a:lnTo>
                <a:lnTo>
                  <a:pt x="0" y="3200400"/>
                </a:lnTo>
                <a:lnTo>
                  <a:pt x="0" y="0"/>
                </a:lnTo>
                <a:close/>
              </a:path>
            </a:pathLst>
          </a:custGeom>
          <a:solidFill>
            <a:srgbClr val="4A6D8C"/>
          </a:solidFill>
          <a:ln/>
        </p:spPr>
      </p:sp>
      <p:sp>
        <p:nvSpPr>
          <p:cNvPr id="27" name="Text 25"/>
          <p:cNvSpPr/>
          <p:nvPr/>
        </p:nvSpPr>
        <p:spPr>
          <a:xfrm>
            <a:off x="863600" y="5435600"/>
            <a:ext cx="53213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数据集关键字段</a:t>
            </a:r>
            <a:endParaRPr lang="en-US" sz="1600" dirty="0"/>
          </a:p>
        </p:txBody>
      </p:sp>
      <p:sp>
        <p:nvSpPr>
          <p:cNvPr id="28" name="Shape 26"/>
          <p:cNvSpPr/>
          <p:nvPr/>
        </p:nvSpPr>
        <p:spPr>
          <a:xfrm>
            <a:off x="876300" y="6045200"/>
            <a:ext cx="25400" cy="660400"/>
          </a:xfrm>
          <a:custGeom>
            <a:avLst/>
            <a:gdLst/>
            <a:ahLst/>
            <a:cxnLst/>
            <a:rect l="l" t="t" r="r" b="b"/>
            <a:pathLst>
              <a:path w="25400" h="660400">
                <a:moveTo>
                  <a:pt x="0" y="0"/>
                </a:moveTo>
                <a:lnTo>
                  <a:pt x="25400" y="0"/>
                </a:lnTo>
                <a:lnTo>
                  <a:pt x="25400" y="660400"/>
                </a:lnTo>
                <a:lnTo>
                  <a:pt x="0" y="660400"/>
                </a:lnTo>
                <a:lnTo>
                  <a:pt x="0" y="0"/>
                </a:lnTo>
                <a:close/>
              </a:path>
            </a:pathLst>
          </a:custGeom>
          <a:solidFill>
            <a:srgbClr val="4A6D8C"/>
          </a:solidFill>
          <a:ln/>
        </p:spPr>
      </p:sp>
      <p:sp>
        <p:nvSpPr>
          <p:cNvPr id="29" name="Text 27"/>
          <p:cNvSpPr/>
          <p:nvPr/>
        </p:nvSpPr>
        <p:spPr>
          <a:xfrm>
            <a:off x="1041400" y="6045200"/>
            <a:ext cx="15621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用户ID</a:t>
            </a:r>
            <a:endParaRPr lang="en-US" sz="1600" dirty="0"/>
          </a:p>
        </p:txBody>
      </p:sp>
      <p:sp>
        <p:nvSpPr>
          <p:cNvPr id="30" name="Text 28"/>
          <p:cNvSpPr/>
          <p:nvPr/>
        </p:nvSpPr>
        <p:spPr>
          <a:xfrm>
            <a:off x="1041400" y="6451600"/>
            <a:ext cx="15367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唯一用户标识</a:t>
            </a:r>
            <a:endParaRPr lang="en-US" sz="1600" dirty="0"/>
          </a:p>
        </p:txBody>
      </p:sp>
      <p:sp>
        <p:nvSpPr>
          <p:cNvPr id="31" name="Shape 29"/>
          <p:cNvSpPr/>
          <p:nvPr/>
        </p:nvSpPr>
        <p:spPr>
          <a:xfrm>
            <a:off x="2650067" y="6045200"/>
            <a:ext cx="25400" cy="660400"/>
          </a:xfrm>
          <a:custGeom>
            <a:avLst/>
            <a:gdLst/>
            <a:ahLst/>
            <a:cxnLst/>
            <a:rect l="l" t="t" r="r" b="b"/>
            <a:pathLst>
              <a:path w="25400" h="660400">
                <a:moveTo>
                  <a:pt x="0" y="0"/>
                </a:moveTo>
                <a:lnTo>
                  <a:pt x="25400" y="0"/>
                </a:lnTo>
                <a:lnTo>
                  <a:pt x="25400" y="660400"/>
                </a:lnTo>
                <a:lnTo>
                  <a:pt x="0" y="660400"/>
                </a:lnTo>
                <a:lnTo>
                  <a:pt x="0" y="0"/>
                </a:lnTo>
                <a:close/>
              </a:path>
            </a:pathLst>
          </a:custGeom>
          <a:solidFill>
            <a:srgbClr val="C8A97E"/>
          </a:solidFill>
          <a:ln/>
        </p:spPr>
      </p:sp>
      <p:sp>
        <p:nvSpPr>
          <p:cNvPr id="32" name="Text 30"/>
          <p:cNvSpPr/>
          <p:nvPr/>
        </p:nvSpPr>
        <p:spPr>
          <a:xfrm>
            <a:off x="2815167" y="6045200"/>
            <a:ext cx="15621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地点ID</a:t>
            </a:r>
            <a:endParaRPr lang="en-US" sz="1600" dirty="0"/>
          </a:p>
        </p:txBody>
      </p:sp>
      <p:sp>
        <p:nvSpPr>
          <p:cNvPr id="33" name="Text 31"/>
          <p:cNvSpPr/>
          <p:nvPr/>
        </p:nvSpPr>
        <p:spPr>
          <a:xfrm>
            <a:off x="2815167" y="6451600"/>
            <a:ext cx="15367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POI唯一标识</a:t>
            </a:r>
            <a:endParaRPr lang="en-US" sz="1600" dirty="0"/>
          </a:p>
        </p:txBody>
      </p:sp>
      <p:sp>
        <p:nvSpPr>
          <p:cNvPr id="34" name="Shape 32"/>
          <p:cNvSpPr/>
          <p:nvPr/>
        </p:nvSpPr>
        <p:spPr>
          <a:xfrm>
            <a:off x="4423833" y="6045200"/>
            <a:ext cx="25400" cy="660400"/>
          </a:xfrm>
          <a:custGeom>
            <a:avLst/>
            <a:gdLst/>
            <a:ahLst/>
            <a:cxnLst/>
            <a:rect l="l" t="t" r="r" b="b"/>
            <a:pathLst>
              <a:path w="25400" h="660400">
                <a:moveTo>
                  <a:pt x="0" y="0"/>
                </a:moveTo>
                <a:lnTo>
                  <a:pt x="25400" y="0"/>
                </a:lnTo>
                <a:lnTo>
                  <a:pt x="25400" y="660400"/>
                </a:lnTo>
                <a:lnTo>
                  <a:pt x="0" y="660400"/>
                </a:lnTo>
                <a:lnTo>
                  <a:pt x="0" y="0"/>
                </a:lnTo>
                <a:close/>
              </a:path>
            </a:pathLst>
          </a:custGeom>
          <a:solidFill>
            <a:srgbClr val="4A6D8C"/>
          </a:solidFill>
          <a:ln/>
        </p:spPr>
      </p:sp>
      <p:sp>
        <p:nvSpPr>
          <p:cNvPr id="35" name="Text 33"/>
          <p:cNvSpPr/>
          <p:nvPr/>
        </p:nvSpPr>
        <p:spPr>
          <a:xfrm>
            <a:off x="4588933" y="6045200"/>
            <a:ext cx="15621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类别</a:t>
            </a:r>
            <a:endParaRPr lang="en-US" sz="1600" dirty="0"/>
          </a:p>
        </p:txBody>
      </p:sp>
      <p:sp>
        <p:nvSpPr>
          <p:cNvPr id="36" name="Text 34"/>
          <p:cNvSpPr/>
          <p:nvPr/>
        </p:nvSpPr>
        <p:spPr>
          <a:xfrm>
            <a:off x="4588933" y="6451600"/>
            <a:ext cx="15367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地点类别标签</a:t>
            </a:r>
            <a:endParaRPr lang="en-US" sz="1600" dirty="0"/>
          </a:p>
        </p:txBody>
      </p:sp>
      <p:sp>
        <p:nvSpPr>
          <p:cNvPr id="37" name="Shape 35"/>
          <p:cNvSpPr/>
          <p:nvPr/>
        </p:nvSpPr>
        <p:spPr>
          <a:xfrm>
            <a:off x="876300" y="6858000"/>
            <a:ext cx="25400" cy="660400"/>
          </a:xfrm>
          <a:custGeom>
            <a:avLst/>
            <a:gdLst/>
            <a:ahLst/>
            <a:cxnLst/>
            <a:rect l="l" t="t" r="r" b="b"/>
            <a:pathLst>
              <a:path w="25400" h="660400">
                <a:moveTo>
                  <a:pt x="0" y="0"/>
                </a:moveTo>
                <a:lnTo>
                  <a:pt x="25400" y="0"/>
                </a:lnTo>
                <a:lnTo>
                  <a:pt x="25400" y="660400"/>
                </a:lnTo>
                <a:lnTo>
                  <a:pt x="0" y="660400"/>
                </a:lnTo>
                <a:lnTo>
                  <a:pt x="0" y="0"/>
                </a:lnTo>
                <a:close/>
              </a:path>
            </a:pathLst>
          </a:custGeom>
          <a:solidFill>
            <a:srgbClr val="C8A97E"/>
          </a:solidFill>
          <a:ln/>
        </p:spPr>
      </p:sp>
      <p:sp>
        <p:nvSpPr>
          <p:cNvPr id="38" name="Text 36"/>
          <p:cNvSpPr/>
          <p:nvPr/>
        </p:nvSpPr>
        <p:spPr>
          <a:xfrm>
            <a:off x="1041400" y="6858000"/>
            <a:ext cx="15621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经度</a:t>
            </a:r>
            <a:endParaRPr lang="en-US" sz="1600" dirty="0"/>
          </a:p>
        </p:txBody>
      </p:sp>
      <p:sp>
        <p:nvSpPr>
          <p:cNvPr id="39" name="Text 37"/>
          <p:cNvSpPr/>
          <p:nvPr/>
        </p:nvSpPr>
        <p:spPr>
          <a:xfrm>
            <a:off x="1041400" y="7264400"/>
            <a:ext cx="15367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地理位置坐标</a:t>
            </a:r>
            <a:endParaRPr lang="en-US" sz="1600" dirty="0"/>
          </a:p>
        </p:txBody>
      </p:sp>
      <p:sp>
        <p:nvSpPr>
          <p:cNvPr id="40" name="Shape 38"/>
          <p:cNvSpPr/>
          <p:nvPr/>
        </p:nvSpPr>
        <p:spPr>
          <a:xfrm>
            <a:off x="2650067" y="6858000"/>
            <a:ext cx="25400" cy="660400"/>
          </a:xfrm>
          <a:custGeom>
            <a:avLst/>
            <a:gdLst/>
            <a:ahLst/>
            <a:cxnLst/>
            <a:rect l="l" t="t" r="r" b="b"/>
            <a:pathLst>
              <a:path w="25400" h="660400">
                <a:moveTo>
                  <a:pt x="0" y="0"/>
                </a:moveTo>
                <a:lnTo>
                  <a:pt x="25400" y="0"/>
                </a:lnTo>
                <a:lnTo>
                  <a:pt x="25400" y="660400"/>
                </a:lnTo>
                <a:lnTo>
                  <a:pt x="0" y="660400"/>
                </a:lnTo>
                <a:lnTo>
                  <a:pt x="0" y="0"/>
                </a:lnTo>
                <a:close/>
              </a:path>
            </a:pathLst>
          </a:custGeom>
          <a:solidFill>
            <a:srgbClr val="4A6D8C"/>
          </a:solidFill>
          <a:ln/>
        </p:spPr>
      </p:sp>
      <p:sp>
        <p:nvSpPr>
          <p:cNvPr id="41" name="Text 39"/>
          <p:cNvSpPr/>
          <p:nvPr/>
        </p:nvSpPr>
        <p:spPr>
          <a:xfrm>
            <a:off x="2815167" y="6858000"/>
            <a:ext cx="15621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纬度</a:t>
            </a:r>
            <a:endParaRPr lang="en-US" sz="1600" dirty="0"/>
          </a:p>
        </p:txBody>
      </p:sp>
      <p:sp>
        <p:nvSpPr>
          <p:cNvPr id="42" name="Text 40"/>
          <p:cNvSpPr/>
          <p:nvPr/>
        </p:nvSpPr>
        <p:spPr>
          <a:xfrm>
            <a:off x="2815167" y="7264400"/>
            <a:ext cx="15367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地理位置坐标</a:t>
            </a:r>
            <a:endParaRPr lang="en-US" sz="1600" dirty="0"/>
          </a:p>
        </p:txBody>
      </p:sp>
      <p:sp>
        <p:nvSpPr>
          <p:cNvPr id="43" name="Shape 41"/>
          <p:cNvSpPr/>
          <p:nvPr/>
        </p:nvSpPr>
        <p:spPr>
          <a:xfrm>
            <a:off x="4423833" y="6858000"/>
            <a:ext cx="25400" cy="660400"/>
          </a:xfrm>
          <a:custGeom>
            <a:avLst/>
            <a:gdLst/>
            <a:ahLst/>
            <a:cxnLst/>
            <a:rect l="l" t="t" r="r" b="b"/>
            <a:pathLst>
              <a:path w="25400" h="660400">
                <a:moveTo>
                  <a:pt x="0" y="0"/>
                </a:moveTo>
                <a:lnTo>
                  <a:pt x="25400" y="0"/>
                </a:lnTo>
                <a:lnTo>
                  <a:pt x="25400" y="660400"/>
                </a:lnTo>
                <a:lnTo>
                  <a:pt x="0" y="660400"/>
                </a:lnTo>
                <a:lnTo>
                  <a:pt x="0" y="0"/>
                </a:lnTo>
                <a:close/>
              </a:path>
            </a:pathLst>
          </a:custGeom>
          <a:solidFill>
            <a:srgbClr val="C8A97E"/>
          </a:solidFill>
          <a:ln/>
        </p:spPr>
      </p:sp>
      <p:sp>
        <p:nvSpPr>
          <p:cNvPr id="44" name="Text 42"/>
          <p:cNvSpPr/>
          <p:nvPr/>
        </p:nvSpPr>
        <p:spPr>
          <a:xfrm>
            <a:off x="4588933" y="6858000"/>
            <a:ext cx="15621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时间戳</a:t>
            </a:r>
            <a:endParaRPr lang="en-US" sz="1600" dirty="0"/>
          </a:p>
        </p:txBody>
      </p:sp>
      <p:sp>
        <p:nvSpPr>
          <p:cNvPr id="45" name="Text 43"/>
          <p:cNvSpPr/>
          <p:nvPr/>
        </p:nvSpPr>
        <p:spPr>
          <a:xfrm>
            <a:off x="4588933" y="7264400"/>
            <a:ext cx="15367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UTC签到时间</a:t>
            </a:r>
            <a:endParaRPr lang="en-US" sz="1600" dirty="0"/>
          </a:p>
        </p:txBody>
      </p:sp>
      <p:sp>
        <p:nvSpPr>
          <p:cNvPr id="46" name="Shape 44"/>
          <p:cNvSpPr/>
          <p:nvPr/>
        </p:nvSpPr>
        <p:spPr>
          <a:xfrm>
            <a:off x="6362700" y="5435600"/>
            <a:ext cx="50800" cy="3200400"/>
          </a:xfrm>
          <a:custGeom>
            <a:avLst/>
            <a:gdLst/>
            <a:ahLst/>
            <a:cxnLst/>
            <a:rect l="l" t="t" r="r" b="b"/>
            <a:pathLst>
              <a:path w="50800" h="3200400">
                <a:moveTo>
                  <a:pt x="0" y="0"/>
                </a:moveTo>
                <a:lnTo>
                  <a:pt x="50800" y="0"/>
                </a:lnTo>
                <a:lnTo>
                  <a:pt x="50800" y="3200400"/>
                </a:lnTo>
                <a:lnTo>
                  <a:pt x="0" y="3200400"/>
                </a:lnTo>
                <a:lnTo>
                  <a:pt x="0" y="0"/>
                </a:lnTo>
                <a:close/>
              </a:path>
            </a:pathLst>
          </a:custGeom>
          <a:solidFill>
            <a:srgbClr val="C8A97E"/>
          </a:solidFill>
          <a:ln/>
        </p:spPr>
      </p:sp>
      <p:sp>
        <p:nvSpPr>
          <p:cNvPr id="47" name="Text 45"/>
          <p:cNvSpPr/>
          <p:nvPr/>
        </p:nvSpPr>
        <p:spPr>
          <a:xfrm>
            <a:off x="6692900" y="5435600"/>
            <a:ext cx="53213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数据集特征</a:t>
            </a:r>
            <a:endParaRPr lang="en-US" sz="1600" dirty="0"/>
          </a:p>
        </p:txBody>
      </p:sp>
      <p:sp>
        <p:nvSpPr>
          <p:cNvPr id="48" name="Text 46"/>
          <p:cNvSpPr/>
          <p:nvPr/>
        </p:nvSpPr>
        <p:spPr>
          <a:xfrm>
            <a:off x="6692900" y="6045200"/>
            <a:ext cx="5283200" cy="711200"/>
          </a:xfrm>
          <a:prstGeom prst="rect">
            <a:avLst/>
          </a:prstGeom>
          <a:noFill/>
          <a:ln/>
        </p:spPr>
        <p:txBody>
          <a:bodyPr wrap="square" lIns="0" tIns="0" rIns="0" bIns="0" rtlCol="0" anchor="ctr"/>
          <a:lstStyle/>
          <a:p>
            <a:pPr>
              <a:lnSpc>
                <a:spcPct val="130000"/>
              </a:lnSpc>
            </a:pPr>
            <a:r>
              <a:rPr lang="en-US" sz="1800" b="1" dirty="0">
                <a:solidFill>
                  <a:srgbClr val="C8A97E"/>
                </a:solidFill>
                <a:latin typeface="MiSans" pitchFamily="34" charset="0"/>
                <a:ea typeface="MiSans" pitchFamily="34" charset="-122"/>
                <a:cs typeface="MiSans" pitchFamily="34" charset="-120"/>
              </a:rPr>
              <a:t>数据密度：</a:t>
            </a:r>
            <a:r>
              <a:rPr lang="en-US" sz="1800" dirty="0">
                <a:solidFill>
                  <a:srgbClr val="E1E3E6"/>
                </a:solidFill>
                <a:latin typeface="MiSans" pitchFamily="34" charset="0"/>
                <a:ea typeface="MiSans" pitchFamily="34" charset="-122"/>
                <a:cs typeface="MiSans" pitchFamily="34" charset="-120"/>
              </a:rPr>
              <a:t>平均每位用户210次签到，每个POI接收5.9次访问</a:t>
            </a:r>
            <a:endParaRPr lang="en-US" sz="1600" dirty="0"/>
          </a:p>
        </p:txBody>
      </p:sp>
      <p:sp>
        <p:nvSpPr>
          <p:cNvPr id="49" name="Text 47"/>
          <p:cNvSpPr/>
          <p:nvPr/>
        </p:nvSpPr>
        <p:spPr>
          <a:xfrm>
            <a:off x="6692900" y="6908800"/>
            <a:ext cx="5283200" cy="711200"/>
          </a:xfrm>
          <a:prstGeom prst="rect">
            <a:avLst/>
          </a:prstGeom>
          <a:noFill/>
          <a:ln/>
        </p:spPr>
        <p:txBody>
          <a:bodyPr wrap="square" lIns="0" tIns="0" rIns="0" bIns="0" rtlCol="0" anchor="ctr"/>
          <a:lstStyle/>
          <a:p>
            <a:pPr>
              <a:lnSpc>
                <a:spcPct val="130000"/>
              </a:lnSpc>
            </a:pPr>
            <a:r>
              <a:rPr lang="en-US" sz="1800" b="1" dirty="0">
                <a:solidFill>
                  <a:srgbClr val="C8A97E"/>
                </a:solidFill>
                <a:latin typeface="MiSans" pitchFamily="34" charset="0"/>
                <a:ea typeface="MiSans" pitchFamily="34" charset="-122"/>
                <a:cs typeface="MiSans" pitchFamily="34" charset="-120"/>
              </a:rPr>
              <a:t>地理覆盖：</a:t>
            </a:r>
            <a:r>
              <a:rPr lang="en-US" sz="1800" dirty="0">
                <a:solidFill>
                  <a:srgbClr val="E1E3E6"/>
                </a:solidFill>
                <a:latin typeface="MiSans" pitchFamily="34" charset="0"/>
                <a:ea typeface="MiSans" pitchFamily="34" charset="-122"/>
                <a:cs typeface="MiSans" pitchFamily="34" charset="-120"/>
              </a:rPr>
              <a:t>主要集中在纽约市区域，包含多样化的城市POI类型</a:t>
            </a:r>
            <a:endParaRPr lang="en-US" sz="1600" dirty="0"/>
          </a:p>
        </p:txBody>
      </p:sp>
      <p:sp>
        <p:nvSpPr>
          <p:cNvPr id="50" name="Text 48"/>
          <p:cNvSpPr/>
          <p:nvPr/>
        </p:nvSpPr>
        <p:spPr>
          <a:xfrm>
            <a:off x="6692900" y="7772400"/>
            <a:ext cx="5283200" cy="711200"/>
          </a:xfrm>
          <a:prstGeom prst="rect">
            <a:avLst/>
          </a:prstGeom>
          <a:noFill/>
          <a:ln/>
        </p:spPr>
        <p:txBody>
          <a:bodyPr wrap="square" lIns="0" tIns="0" rIns="0" bIns="0" rtlCol="0" anchor="ctr"/>
          <a:lstStyle/>
          <a:p>
            <a:pPr>
              <a:lnSpc>
                <a:spcPct val="130000"/>
              </a:lnSpc>
            </a:pPr>
            <a:r>
              <a:rPr lang="en-US" sz="1800" b="1" dirty="0">
                <a:solidFill>
                  <a:srgbClr val="C8A97E"/>
                </a:solidFill>
                <a:latin typeface="MiSans" pitchFamily="34" charset="0"/>
                <a:ea typeface="MiSans" pitchFamily="34" charset="-122"/>
                <a:cs typeface="MiSans" pitchFamily="34" charset="-120"/>
              </a:rPr>
              <a:t>时间特性：</a:t>
            </a:r>
            <a:r>
              <a:rPr lang="en-US" sz="1800" dirty="0">
                <a:solidFill>
                  <a:srgbClr val="E1E3E6"/>
                </a:solidFill>
                <a:latin typeface="MiSans" pitchFamily="34" charset="0"/>
                <a:ea typeface="MiSans" pitchFamily="34" charset="-122"/>
                <a:cs typeface="MiSans" pitchFamily="34" charset="-120"/>
              </a:rPr>
              <a:t>涵盖完整的季节周期，包含工作日和周末的签到模式</a:t>
            </a:r>
            <a:endParaRPr lang="en-US" sz="1600" dirty="0"/>
          </a:p>
        </p:txBody>
      </p:sp>
      <p:sp>
        <p:nvSpPr>
          <p:cNvPr id="51" name="Shape 49"/>
          <p:cNvSpPr/>
          <p:nvPr/>
        </p:nvSpPr>
        <p:spPr>
          <a:xfrm>
            <a:off x="12192000" y="1930400"/>
            <a:ext cx="50800" cy="3200400"/>
          </a:xfrm>
          <a:custGeom>
            <a:avLst/>
            <a:gdLst/>
            <a:ahLst/>
            <a:cxnLst/>
            <a:rect l="l" t="t" r="r" b="b"/>
            <a:pathLst>
              <a:path w="50800" h="3200400">
                <a:moveTo>
                  <a:pt x="0" y="0"/>
                </a:moveTo>
                <a:lnTo>
                  <a:pt x="50800" y="0"/>
                </a:lnTo>
                <a:lnTo>
                  <a:pt x="50800" y="3200400"/>
                </a:lnTo>
                <a:lnTo>
                  <a:pt x="0" y="3200400"/>
                </a:lnTo>
                <a:lnTo>
                  <a:pt x="0" y="0"/>
                </a:lnTo>
                <a:close/>
              </a:path>
            </a:pathLst>
          </a:custGeom>
          <a:solidFill>
            <a:srgbClr val="C8A97E"/>
          </a:solidFill>
          <a:ln/>
        </p:spPr>
      </p:sp>
      <p:sp>
        <p:nvSpPr>
          <p:cNvPr id="52" name="Text 50"/>
          <p:cNvSpPr/>
          <p:nvPr/>
        </p:nvSpPr>
        <p:spPr>
          <a:xfrm>
            <a:off x="12522200" y="1976965"/>
            <a:ext cx="33782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Brightkite数据集</a:t>
            </a:r>
            <a:endParaRPr lang="en-US" sz="1600" dirty="0"/>
          </a:p>
        </p:txBody>
      </p:sp>
      <p:sp>
        <p:nvSpPr>
          <p:cNvPr id="53" name="Shape 51"/>
          <p:cNvSpPr/>
          <p:nvPr/>
        </p:nvSpPr>
        <p:spPr>
          <a:xfrm>
            <a:off x="12522200" y="3708398"/>
            <a:ext cx="3225800" cy="8467"/>
          </a:xfrm>
          <a:custGeom>
            <a:avLst/>
            <a:gdLst/>
            <a:ahLst/>
            <a:cxnLst/>
            <a:rect l="l" t="t" r="r" b="b"/>
            <a:pathLst>
              <a:path w="3225800" h="8467">
                <a:moveTo>
                  <a:pt x="0" y="0"/>
                </a:moveTo>
                <a:lnTo>
                  <a:pt x="3225800" y="0"/>
                </a:lnTo>
                <a:lnTo>
                  <a:pt x="3225800" y="8467"/>
                </a:lnTo>
                <a:lnTo>
                  <a:pt x="0" y="8467"/>
                </a:lnTo>
                <a:lnTo>
                  <a:pt x="0" y="0"/>
                </a:lnTo>
                <a:close/>
              </a:path>
            </a:pathLst>
          </a:custGeom>
          <a:solidFill>
            <a:srgbClr val="788A9C">
              <a:alpha val="30196"/>
            </a:srgbClr>
          </a:solidFill>
          <a:ln/>
        </p:spPr>
      </p:sp>
      <p:sp>
        <p:nvSpPr>
          <p:cNvPr id="54" name="Text 52"/>
          <p:cNvSpPr/>
          <p:nvPr/>
        </p:nvSpPr>
        <p:spPr>
          <a:xfrm>
            <a:off x="12369800" y="2586565"/>
            <a:ext cx="3530600" cy="609600"/>
          </a:xfrm>
          <a:prstGeom prst="rect">
            <a:avLst/>
          </a:prstGeom>
          <a:noFill/>
          <a:ln/>
        </p:spPr>
        <p:txBody>
          <a:bodyPr wrap="square" lIns="0" tIns="0" rIns="0" bIns="0" rtlCol="0" anchor="ctr"/>
          <a:lstStyle/>
          <a:p>
            <a:pPr algn="ctr">
              <a:lnSpc>
                <a:spcPct val="80000"/>
              </a:lnSpc>
            </a:pPr>
            <a:r>
              <a:rPr lang="en-US" sz="4800" b="1" dirty="0">
                <a:solidFill>
                  <a:srgbClr val="C8A97E"/>
                </a:solidFill>
                <a:latin typeface="MiSans" pitchFamily="34" charset="0"/>
                <a:ea typeface="MiSans" pitchFamily="34" charset="-122"/>
                <a:cs typeface="MiSans" pitchFamily="34" charset="-120"/>
              </a:rPr>
              <a:t>50MB+</a:t>
            </a:r>
            <a:endParaRPr lang="en-US" sz="1600" dirty="0"/>
          </a:p>
        </p:txBody>
      </p:sp>
      <p:sp>
        <p:nvSpPr>
          <p:cNvPr id="55" name="Text 53"/>
          <p:cNvSpPr/>
          <p:nvPr/>
        </p:nvSpPr>
        <p:spPr>
          <a:xfrm>
            <a:off x="12471400" y="3196165"/>
            <a:ext cx="3327400" cy="304800"/>
          </a:xfrm>
          <a:prstGeom prst="rect">
            <a:avLst/>
          </a:prstGeom>
          <a:noFill/>
          <a:ln/>
        </p:spPr>
        <p:txBody>
          <a:bodyPr wrap="square" lIns="0" tIns="0" rIns="0" bIns="0" rtlCol="0" anchor="ctr"/>
          <a:lstStyle/>
          <a:p>
            <a:pPr algn="ctr">
              <a:lnSpc>
                <a:spcPct val="130000"/>
              </a:lnSpc>
            </a:pPr>
            <a:r>
              <a:rPr lang="en-US" sz="1600" dirty="0">
                <a:solidFill>
                  <a:srgbClr val="788A9C"/>
                </a:solidFill>
                <a:latin typeface="MiSans" pitchFamily="34" charset="0"/>
                <a:ea typeface="MiSans" pitchFamily="34" charset="-122"/>
                <a:cs typeface="MiSans" pitchFamily="34" charset="-120"/>
              </a:rPr>
              <a:t>数据规模</a:t>
            </a:r>
            <a:endParaRPr lang="en-US" sz="1600" dirty="0"/>
          </a:p>
        </p:txBody>
      </p:sp>
      <p:sp>
        <p:nvSpPr>
          <p:cNvPr id="56" name="Text 54"/>
          <p:cNvSpPr/>
          <p:nvPr/>
        </p:nvSpPr>
        <p:spPr>
          <a:xfrm>
            <a:off x="12471400" y="3915835"/>
            <a:ext cx="3327400" cy="304800"/>
          </a:xfrm>
          <a:prstGeom prst="rect">
            <a:avLst/>
          </a:prstGeom>
          <a:noFill/>
          <a:ln/>
        </p:spPr>
        <p:txBody>
          <a:bodyPr wrap="square" lIns="0" tIns="0" rIns="0" bIns="0" rtlCol="0" anchor="ctr"/>
          <a:lstStyle/>
          <a:p>
            <a:pPr algn="ctr">
              <a:lnSpc>
                <a:spcPct val="130000"/>
              </a:lnSpc>
            </a:pPr>
            <a:r>
              <a:rPr lang="en-US" sz="1600" dirty="0">
                <a:solidFill>
                  <a:srgbClr val="E1E3E6"/>
                </a:solidFill>
                <a:latin typeface="MiSans" pitchFamily="34" charset="0"/>
                <a:ea typeface="MiSans" pitchFamily="34" charset="-122"/>
                <a:cs typeface="MiSans" pitchFamily="34" charset="-120"/>
              </a:rPr>
              <a:t>大规模签到网络数据</a:t>
            </a:r>
            <a:endParaRPr lang="en-US" sz="1600" dirty="0"/>
          </a:p>
        </p:txBody>
      </p:sp>
      <p:sp>
        <p:nvSpPr>
          <p:cNvPr id="57" name="Text 55"/>
          <p:cNvSpPr/>
          <p:nvPr/>
        </p:nvSpPr>
        <p:spPr>
          <a:xfrm>
            <a:off x="12477750" y="4322235"/>
            <a:ext cx="3314700" cy="762000"/>
          </a:xfrm>
          <a:prstGeom prst="rect">
            <a:avLst/>
          </a:prstGeom>
          <a:noFill/>
          <a:ln/>
        </p:spPr>
        <p:txBody>
          <a:bodyPr wrap="square" lIns="0" tIns="0" rIns="0" bIns="0" rtlCol="0" anchor="ctr"/>
          <a:lstStyle/>
          <a:p>
            <a:pPr algn="ctr">
              <a:lnSpc>
                <a:spcPct val="120000"/>
              </a:lnSpc>
            </a:pPr>
            <a:r>
              <a:rPr lang="en-US" sz="1400" dirty="0">
                <a:solidFill>
                  <a:srgbClr val="788A9C"/>
                </a:solidFill>
                <a:latin typeface="MiSans" pitchFamily="34" charset="0"/>
                <a:ea typeface="MiSans" pitchFamily="34" charset="-122"/>
                <a:cs typeface="MiSans" pitchFamily="34" charset="-120"/>
              </a:rPr>
              <a:t>包含用户ID、时间戳、经纬度、位置ID等核心字段，适合社交网络分析和社区发现研究</a:t>
            </a:r>
            <a:endParaRPr lang="en-US" sz="1600" dirty="0"/>
          </a:p>
        </p:txBody>
      </p:sp>
      <p:sp>
        <p:nvSpPr>
          <p:cNvPr id="58" name="Shape 56"/>
          <p:cNvSpPr/>
          <p:nvPr/>
        </p:nvSpPr>
        <p:spPr>
          <a:xfrm>
            <a:off x="12192000" y="5435600"/>
            <a:ext cx="50800" cy="3200400"/>
          </a:xfrm>
          <a:custGeom>
            <a:avLst/>
            <a:gdLst/>
            <a:ahLst/>
            <a:cxnLst/>
            <a:rect l="l" t="t" r="r" b="b"/>
            <a:pathLst>
              <a:path w="50800" h="3200400">
                <a:moveTo>
                  <a:pt x="0" y="0"/>
                </a:moveTo>
                <a:lnTo>
                  <a:pt x="50800" y="0"/>
                </a:lnTo>
                <a:lnTo>
                  <a:pt x="50800" y="3200400"/>
                </a:lnTo>
                <a:lnTo>
                  <a:pt x="0" y="3200400"/>
                </a:lnTo>
                <a:lnTo>
                  <a:pt x="0" y="0"/>
                </a:lnTo>
                <a:close/>
              </a:path>
            </a:pathLst>
          </a:custGeom>
          <a:solidFill>
            <a:srgbClr val="4A6D8C"/>
          </a:solidFill>
          <a:ln/>
        </p:spPr>
      </p:sp>
      <p:sp>
        <p:nvSpPr>
          <p:cNvPr id="59" name="Text 57"/>
          <p:cNvSpPr/>
          <p:nvPr/>
        </p:nvSpPr>
        <p:spPr>
          <a:xfrm>
            <a:off x="12522200" y="6019800"/>
            <a:ext cx="3378200" cy="406400"/>
          </a:xfrm>
          <a:prstGeom prst="rect">
            <a:avLst/>
          </a:prstGeom>
          <a:noFill/>
          <a:ln/>
        </p:spPr>
        <p:txBody>
          <a:bodyPr wrap="square" lIns="0" tIns="0" rIns="0" bIns="0" rtlCol="0" anchor="ctr"/>
          <a:lstStyle/>
          <a:p>
            <a:pPr>
              <a:lnSpc>
                <a:spcPct val="110000"/>
              </a:lnSpc>
            </a:pPr>
            <a:r>
              <a:rPr lang="en-US" sz="2400" b="1" dirty="0">
                <a:solidFill>
                  <a:srgbClr val="C8A97E"/>
                </a:solidFill>
                <a:latin typeface="MiSans" pitchFamily="34" charset="0"/>
                <a:ea typeface="MiSans" pitchFamily="34" charset="-122"/>
                <a:cs typeface="MiSans" pitchFamily="34" charset="-120"/>
              </a:rPr>
              <a:t>数据来源</a:t>
            </a:r>
            <a:endParaRPr lang="en-US" sz="1600" dirty="0"/>
          </a:p>
        </p:txBody>
      </p:sp>
      <p:sp>
        <p:nvSpPr>
          <p:cNvPr id="60" name="Text 58"/>
          <p:cNvSpPr/>
          <p:nvPr/>
        </p:nvSpPr>
        <p:spPr>
          <a:xfrm>
            <a:off x="12522200" y="6629400"/>
            <a:ext cx="3327400" cy="304800"/>
          </a:xfrm>
          <a:prstGeom prst="rect">
            <a:avLst/>
          </a:prstGeom>
          <a:noFill/>
          <a:ln/>
        </p:spPr>
        <p:txBody>
          <a:bodyPr wrap="square" lIns="0" tIns="0" rIns="0" bIns="0" rtlCol="0" anchor="ctr"/>
          <a:lstStyle/>
          <a:p>
            <a:pPr>
              <a:lnSpc>
                <a:spcPct val="130000"/>
              </a:lnSpc>
            </a:pPr>
            <a:r>
              <a:rPr lang="en-US" sz="1600" b="1" dirty="0">
                <a:solidFill>
                  <a:srgbClr val="4A6D8C"/>
                </a:solidFill>
                <a:latin typeface="MiSans" pitchFamily="34" charset="0"/>
                <a:ea typeface="MiSans" pitchFamily="34" charset="-122"/>
                <a:cs typeface="MiSans" pitchFamily="34" charset="-120"/>
              </a:rPr>
              <a:t>Foursquare TSMC2014</a:t>
            </a:r>
            <a:endParaRPr lang="en-US" sz="1600" dirty="0"/>
          </a:p>
        </p:txBody>
      </p:sp>
      <p:sp>
        <p:nvSpPr>
          <p:cNvPr id="61" name="Text 59"/>
          <p:cNvSpPr/>
          <p:nvPr/>
        </p:nvSpPr>
        <p:spPr>
          <a:xfrm>
            <a:off x="12522200" y="6985000"/>
            <a:ext cx="33147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Kaggle公开数据集</a:t>
            </a:r>
            <a:endParaRPr lang="en-US" sz="1600" dirty="0"/>
          </a:p>
        </p:txBody>
      </p:sp>
      <p:sp>
        <p:nvSpPr>
          <p:cNvPr id="62" name="Text 60"/>
          <p:cNvSpPr/>
          <p:nvPr/>
        </p:nvSpPr>
        <p:spPr>
          <a:xfrm>
            <a:off x="12522200" y="7442200"/>
            <a:ext cx="3327400" cy="304800"/>
          </a:xfrm>
          <a:prstGeom prst="rect">
            <a:avLst/>
          </a:prstGeom>
          <a:noFill/>
          <a:ln/>
        </p:spPr>
        <p:txBody>
          <a:bodyPr wrap="square" lIns="0" tIns="0" rIns="0" bIns="0" rtlCol="0" anchor="ctr"/>
          <a:lstStyle/>
          <a:p>
            <a:pPr>
              <a:lnSpc>
                <a:spcPct val="130000"/>
              </a:lnSpc>
            </a:pPr>
            <a:r>
              <a:rPr lang="en-US" sz="1600" b="1" dirty="0">
                <a:solidFill>
                  <a:srgbClr val="4A6D8C"/>
                </a:solidFill>
                <a:latin typeface="MiSans" pitchFamily="34" charset="0"/>
                <a:ea typeface="MiSans" pitchFamily="34" charset="-122"/>
                <a:cs typeface="MiSans" pitchFamily="34" charset="-120"/>
              </a:rPr>
              <a:t>Brightkite</a:t>
            </a:r>
            <a:endParaRPr lang="en-US" sz="1600" dirty="0"/>
          </a:p>
        </p:txBody>
      </p:sp>
      <p:sp>
        <p:nvSpPr>
          <p:cNvPr id="63" name="Text 61"/>
          <p:cNvSpPr/>
          <p:nvPr/>
        </p:nvSpPr>
        <p:spPr>
          <a:xfrm>
            <a:off x="12522200" y="7797800"/>
            <a:ext cx="33147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Stanford SNAP项目</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1A1D21"/>
        </a:solidFill>
        <a:effectLst/>
      </p:bgPr>
    </p:bg>
    <p:spTree>
      <p:nvGrpSpPr>
        <p:cNvPr id="1" name=""/>
        <p:cNvGrpSpPr/>
        <p:nvPr/>
      </p:nvGrpSpPr>
      <p:grpSpPr>
        <a:xfrm>
          <a:off x="0" y="0"/>
          <a:ext cx="0" cy="0"/>
          <a:chOff x="0" y="0"/>
          <a:chExt cx="0" cy="0"/>
        </a:xfrm>
      </p:grpSpPr>
      <p:sp>
        <p:nvSpPr>
          <p:cNvPr id="2" name="Shape 0"/>
          <p:cNvSpPr/>
          <p:nvPr/>
        </p:nvSpPr>
        <p:spPr>
          <a:xfrm>
            <a:off x="508000" y="558800"/>
            <a:ext cx="508000" cy="508000"/>
          </a:xfrm>
          <a:custGeom>
            <a:avLst/>
            <a:gdLst/>
            <a:ahLst/>
            <a:cxnLst/>
            <a:rect l="l" t="t" r="r" b="b"/>
            <a:pathLst>
              <a:path w="508000" h="508000">
                <a:moveTo>
                  <a:pt x="50800" y="0"/>
                </a:moveTo>
                <a:lnTo>
                  <a:pt x="457200" y="0"/>
                </a:lnTo>
                <a:cubicBezTo>
                  <a:pt x="485237" y="0"/>
                  <a:pt x="508000" y="22763"/>
                  <a:pt x="508000" y="50800"/>
                </a:cubicBezTo>
                <a:lnTo>
                  <a:pt x="508000" y="457200"/>
                </a:lnTo>
                <a:cubicBezTo>
                  <a:pt x="508000" y="485237"/>
                  <a:pt x="485237" y="508000"/>
                  <a:pt x="457200" y="508000"/>
                </a:cubicBezTo>
                <a:lnTo>
                  <a:pt x="50800" y="508000"/>
                </a:lnTo>
                <a:cubicBezTo>
                  <a:pt x="22763" y="508000"/>
                  <a:pt x="0" y="485237"/>
                  <a:pt x="0" y="457200"/>
                </a:cubicBezTo>
                <a:lnTo>
                  <a:pt x="0" y="50800"/>
                </a:lnTo>
                <a:cubicBezTo>
                  <a:pt x="0" y="22763"/>
                  <a:pt x="22763" y="0"/>
                  <a:pt x="50800" y="0"/>
                </a:cubicBezTo>
                <a:close/>
              </a:path>
            </a:pathLst>
          </a:custGeom>
          <a:solidFill>
            <a:srgbClr val="788A9C"/>
          </a:solidFill>
          <a:ln/>
        </p:spPr>
      </p:sp>
      <p:sp>
        <p:nvSpPr>
          <p:cNvPr id="3" name="Text 1"/>
          <p:cNvSpPr/>
          <p:nvPr/>
        </p:nvSpPr>
        <p:spPr>
          <a:xfrm>
            <a:off x="610923" y="635000"/>
            <a:ext cx="4318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02</a:t>
            </a:r>
            <a:endParaRPr lang="en-US" sz="1600" dirty="0"/>
          </a:p>
        </p:txBody>
      </p:sp>
      <p:sp>
        <p:nvSpPr>
          <p:cNvPr id="4" name="Text 2"/>
          <p:cNvSpPr/>
          <p:nvPr/>
        </p:nvSpPr>
        <p:spPr>
          <a:xfrm>
            <a:off x="1219200" y="508000"/>
            <a:ext cx="6400800" cy="609600"/>
          </a:xfrm>
          <a:prstGeom prst="rect">
            <a:avLst/>
          </a:prstGeom>
          <a:noFill/>
          <a:ln/>
        </p:spPr>
        <p:txBody>
          <a:bodyPr wrap="square" lIns="0" tIns="0" rIns="0" bIns="0" rtlCol="0" anchor="ctr"/>
          <a:lstStyle/>
          <a:p>
            <a:pPr>
              <a:lnSpc>
                <a:spcPct val="80000"/>
              </a:lnSpc>
            </a:pPr>
            <a:r>
              <a:rPr lang="en-US" sz="4800" b="1" dirty="0">
                <a:solidFill>
                  <a:srgbClr val="E1E3E6"/>
                </a:solidFill>
                <a:latin typeface="MiSans" pitchFamily="34" charset="0"/>
                <a:ea typeface="MiSans" pitchFamily="34" charset="-122"/>
                <a:cs typeface="MiSans" pitchFamily="34" charset="-120"/>
              </a:rPr>
              <a:t>数据预处理与特征工程</a:t>
            </a:r>
            <a:endParaRPr lang="en-US" sz="1600" dirty="0"/>
          </a:p>
        </p:txBody>
      </p:sp>
      <p:sp>
        <p:nvSpPr>
          <p:cNvPr id="5" name="Text 3"/>
          <p:cNvSpPr/>
          <p:nvPr/>
        </p:nvSpPr>
        <p:spPr>
          <a:xfrm>
            <a:off x="508000" y="1270000"/>
            <a:ext cx="15367000" cy="355600"/>
          </a:xfrm>
          <a:prstGeom prst="rect">
            <a:avLst/>
          </a:prstGeom>
          <a:noFill/>
          <a:ln/>
        </p:spPr>
        <p:txBody>
          <a:bodyPr wrap="square" lIns="0" tIns="0" rIns="0" bIns="0" rtlCol="0" anchor="ctr"/>
          <a:lstStyle/>
          <a:p>
            <a:pPr>
              <a:lnSpc>
                <a:spcPct val="120000"/>
              </a:lnSpc>
            </a:pPr>
            <a:r>
              <a:rPr lang="en-US" sz="2000" dirty="0">
                <a:solidFill>
                  <a:srgbClr val="C8A97E"/>
                </a:solidFill>
                <a:latin typeface="MiSans" pitchFamily="34" charset="0"/>
                <a:ea typeface="MiSans" pitchFamily="34" charset="-122"/>
                <a:cs typeface="MiSans" pitchFamily="34" charset="-120"/>
              </a:rPr>
              <a:t>构建高质量特征集，为推荐算法提供数据基础</a:t>
            </a:r>
            <a:endParaRPr lang="en-US" sz="1600" dirty="0"/>
          </a:p>
        </p:txBody>
      </p:sp>
      <p:sp>
        <p:nvSpPr>
          <p:cNvPr id="6" name="Shape 4"/>
          <p:cNvSpPr/>
          <p:nvPr/>
        </p:nvSpPr>
        <p:spPr>
          <a:xfrm>
            <a:off x="533400" y="1930400"/>
            <a:ext cx="50800" cy="6705600"/>
          </a:xfrm>
          <a:custGeom>
            <a:avLst/>
            <a:gdLst/>
            <a:ahLst/>
            <a:cxnLst/>
            <a:rect l="l" t="t" r="r" b="b"/>
            <a:pathLst>
              <a:path w="50800" h="6705600">
                <a:moveTo>
                  <a:pt x="0" y="0"/>
                </a:moveTo>
                <a:lnTo>
                  <a:pt x="50800" y="0"/>
                </a:lnTo>
                <a:lnTo>
                  <a:pt x="50800" y="6705600"/>
                </a:lnTo>
                <a:lnTo>
                  <a:pt x="0" y="6705600"/>
                </a:lnTo>
                <a:lnTo>
                  <a:pt x="0" y="0"/>
                </a:lnTo>
                <a:close/>
              </a:path>
            </a:pathLst>
          </a:custGeom>
          <a:solidFill>
            <a:srgbClr val="4A6D8C"/>
          </a:solidFill>
          <a:ln/>
        </p:spPr>
      </p:sp>
      <p:sp>
        <p:nvSpPr>
          <p:cNvPr id="7" name="Text 5"/>
          <p:cNvSpPr/>
          <p:nvPr/>
        </p:nvSpPr>
        <p:spPr>
          <a:xfrm>
            <a:off x="863600" y="1930400"/>
            <a:ext cx="73025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数据清洗流程</a:t>
            </a:r>
            <a:endParaRPr lang="en-US" sz="1600" dirty="0"/>
          </a:p>
        </p:txBody>
      </p:sp>
      <p:sp>
        <p:nvSpPr>
          <p:cNvPr id="8" name="Shape 6"/>
          <p:cNvSpPr/>
          <p:nvPr/>
        </p:nvSpPr>
        <p:spPr>
          <a:xfrm>
            <a:off x="863600" y="2895600"/>
            <a:ext cx="609600" cy="609600"/>
          </a:xfrm>
          <a:custGeom>
            <a:avLst/>
            <a:gdLst/>
            <a:ahLst/>
            <a:cxnLst/>
            <a:rect l="l" t="t" r="r" b="b"/>
            <a:pathLst>
              <a:path w="609600" h="609600">
                <a:moveTo>
                  <a:pt x="304800" y="0"/>
                </a:moveTo>
                <a:lnTo>
                  <a:pt x="304800" y="0"/>
                </a:lnTo>
                <a:cubicBezTo>
                  <a:pt x="473024" y="0"/>
                  <a:pt x="609600" y="136576"/>
                  <a:pt x="609600" y="304800"/>
                </a:cubicBezTo>
                <a:lnTo>
                  <a:pt x="609600" y="304800"/>
                </a:lnTo>
                <a:cubicBezTo>
                  <a:pt x="609600" y="473024"/>
                  <a:pt x="473024" y="609600"/>
                  <a:pt x="304800" y="609600"/>
                </a:cubicBezTo>
                <a:lnTo>
                  <a:pt x="304800" y="609600"/>
                </a:lnTo>
                <a:cubicBezTo>
                  <a:pt x="136576" y="609600"/>
                  <a:pt x="0" y="473024"/>
                  <a:pt x="0" y="304800"/>
                </a:cubicBezTo>
                <a:lnTo>
                  <a:pt x="0" y="304800"/>
                </a:lnTo>
                <a:cubicBezTo>
                  <a:pt x="0" y="136576"/>
                  <a:pt x="136576" y="0"/>
                  <a:pt x="304800" y="0"/>
                </a:cubicBezTo>
                <a:close/>
              </a:path>
            </a:pathLst>
          </a:custGeom>
          <a:solidFill>
            <a:srgbClr val="4A6D8C"/>
          </a:solidFill>
          <a:ln/>
        </p:spPr>
      </p:sp>
      <p:sp>
        <p:nvSpPr>
          <p:cNvPr id="9" name="Shape 7"/>
          <p:cNvSpPr/>
          <p:nvPr/>
        </p:nvSpPr>
        <p:spPr>
          <a:xfrm>
            <a:off x="1041400" y="3073400"/>
            <a:ext cx="254000" cy="254000"/>
          </a:xfrm>
          <a:custGeom>
            <a:avLst/>
            <a:gdLst/>
            <a:ahLst/>
            <a:cxnLst/>
            <a:rect l="l" t="t" r="r" b="b"/>
            <a:pathLst>
              <a:path w="254000" h="254000">
                <a:moveTo>
                  <a:pt x="127000" y="0"/>
                </a:moveTo>
                <a:cubicBezTo>
                  <a:pt x="197093" y="0"/>
                  <a:pt x="254000" y="56907"/>
                  <a:pt x="254000" y="127000"/>
                </a:cubicBezTo>
                <a:cubicBezTo>
                  <a:pt x="254000" y="197093"/>
                  <a:pt x="197093" y="254000"/>
                  <a:pt x="127000" y="254000"/>
                </a:cubicBezTo>
                <a:cubicBezTo>
                  <a:pt x="56907" y="254000"/>
                  <a:pt x="0" y="197093"/>
                  <a:pt x="0" y="127000"/>
                </a:cubicBezTo>
                <a:cubicBezTo>
                  <a:pt x="0" y="56907"/>
                  <a:pt x="56907" y="0"/>
                  <a:pt x="127000" y="0"/>
                </a:cubicBezTo>
                <a:close/>
                <a:moveTo>
                  <a:pt x="115094" y="59531"/>
                </a:moveTo>
                <a:lnTo>
                  <a:pt x="115094" y="127000"/>
                </a:lnTo>
                <a:cubicBezTo>
                  <a:pt x="115094" y="130969"/>
                  <a:pt x="117078" y="134689"/>
                  <a:pt x="120402" y="136922"/>
                </a:cubicBezTo>
                <a:lnTo>
                  <a:pt x="168027" y="168672"/>
                </a:lnTo>
                <a:cubicBezTo>
                  <a:pt x="173484" y="172343"/>
                  <a:pt x="180876" y="170855"/>
                  <a:pt x="184547" y="165348"/>
                </a:cubicBezTo>
                <a:cubicBezTo>
                  <a:pt x="188218" y="159841"/>
                  <a:pt x="186730" y="152499"/>
                  <a:pt x="181223" y="148828"/>
                </a:cubicBezTo>
                <a:lnTo>
                  <a:pt x="138906" y="120650"/>
                </a:lnTo>
                <a:lnTo>
                  <a:pt x="138906" y="59531"/>
                </a:lnTo>
                <a:cubicBezTo>
                  <a:pt x="138906" y="52933"/>
                  <a:pt x="133598" y="47625"/>
                  <a:pt x="127000" y="47625"/>
                </a:cubicBezTo>
                <a:cubicBezTo>
                  <a:pt x="120402" y="47625"/>
                  <a:pt x="115094" y="52933"/>
                  <a:pt x="115094" y="59531"/>
                </a:cubicBezTo>
                <a:close/>
              </a:path>
            </a:pathLst>
          </a:custGeom>
          <a:solidFill>
            <a:srgbClr val="E1E3E6"/>
          </a:solidFill>
          <a:ln/>
        </p:spPr>
      </p:sp>
      <p:sp>
        <p:nvSpPr>
          <p:cNvPr id="10" name="Text 8"/>
          <p:cNvSpPr/>
          <p:nvPr/>
        </p:nvSpPr>
        <p:spPr>
          <a:xfrm>
            <a:off x="1676400" y="2895600"/>
            <a:ext cx="64262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时间解析</a:t>
            </a:r>
            <a:endParaRPr lang="en-US" sz="1600" dirty="0"/>
          </a:p>
        </p:txBody>
      </p:sp>
      <p:sp>
        <p:nvSpPr>
          <p:cNvPr id="11" name="Text 9"/>
          <p:cNvSpPr/>
          <p:nvPr/>
        </p:nvSpPr>
        <p:spPr>
          <a:xfrm>
            <a:off x="1676400" y="3352800"/>
            <a:ext cx="6400800" cy="6096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将UTC时间戳转换为datetime对象，提取当地时间信息用于时间模式分析</a:t>
            </a:r>
            <a:endParaRPr lang="en-US" sz="1600" dirty="0"/>
          </a:p>
        </p:txBody>
      </p:sp>
      <p:sp>
        <p:nvSpPr>
          <p:cNvPr id="12" name="Shape 10"/>
          <p:cNvSpPr/>
          <p:nvPr/>
        </p:nvSpPr>
        <p:spPr>
          <a:xfrm>
            <a:off x="863600" y="4673600"/>
            <a:ext cx="609600" cy="609600"/>
          </a:xfrm>
          <a:custGeom>
            <a:avLst/>
            <a:gdLst/>
            <a:ahLst/>
            <a:cxnLst/>
            <a:rect l="l" t="t" r="r" b="b"/>
            <a:pathLst>
              <a:path w="609600" h="609600">
                <a:moveTo>
                  <a:pt x="304800" y="0"/>
                </a:moveTo>
                <a:lnTo>
                  <a:pt x="304800" y="0"/>
                </a:lnTo>
                <a:cubicBezTo>
                  <a:pt x="473024" y="0"/>
                  <a:pt x="609600" y="136576"/>
                  <a:pt x="609600" y="304800"/>
                </a:cubicBezTo>
                <a:lnTo>
                  <a:pt x="609600" y="304800"/>
                </a:lnTo>
                <a:cubicBezTo>
                  <a:pt x="609600" y="473024"/>
                  <a:pt x="473024" y="609600"/>
                  <a:pt x="304800" y="609600"/>
                </a:cubicBezTo>
                <a:lnTo>
                  <a:pt x="304800" y="609600"/>
                </a:lnTo>
                <a:cubicBezTo>
                  <a:pt x="136576" y="609600"/>
                  <a:pt x="0" y="473024"/>
                  <a:pt x="0" y="304800"/>
                </a:cubicBezTo>
                <a:lnTo>
                  <a:pt x="0" y="304800"/>
                </a:lnTo>
                <a:cubicBezTo>
                  <a:pt x="0" y="136576"/>
                  <a:pt x="136576" y="0"/>
                  <a:pt x="304800" y="0"/>
                </a:cubicBezTo>
                <a:close/>
              </a:path>
            </a:pathLst>
          </a:custGeom>
          <a:solidFill>
            <a:srgbClr val="C8A97E"/>
          </a:solidFill>
          <a:ln/>
        </p:spPr>
      </p:sp>
      <p:sp>
        <p:nvSpPr>
          <p:cNvPr id="13" name="Shape 11"/>
          <p:cNvSpPr/>
          <p:nvPr/>
        </p:nvSpPr>
        <p:spPr>
          <a:xfrm>
            <a:off x="1057275" y="4851400"/>
            <a:ext cx="222250" cy="254000"/>
          </a:xfrm>
          <a:custGeom>
            <a:avLst/>
            <a:gdLst/>
            <a:ahLst/>
            <a:cxnLst/>
            <a:rect l="l" t="t" r="r" b="b"/>
            <a:pathLst>
              <a:path w="222250" h="254000">
                <a:moveTo>
                  <a:pt x="63500" y="0"/>
                </a:moveTo>
                <a:cubicBezTo>
                  <a:pt x="72281" y="0"/>
                  <a:pt x="79375" y="7094"/>
                  <a:pt x="79375" y="15875"/>
                </a:cubicBezTo>
                <a:lnTo>
                  <a:pt x="79375" y="31750"/>
                </a:lnTo>
                <a:lnTo>
                  <a:pt x="142875" y="31750"/>
                </a:lnTo>
                <a:lnTo>
                  <a:pt x="142875" y="15875"/>
                </a:lnTo>
                <a:cubicBezTo>
                  <a:pt x="142875" y="7094"/>
                  <a:pt x="149969" y="0"/>
                  <a:pt x="158750" y="0"/>
                </a:cubicBezTo>
                <a:cubicBezTo>
                  <a:pt x="167531" y="0"/>
                  <a:pt x="174625" y="7094"/>
                  <a:pt x="174625" y="15875"/>
                </a:cubicBezTo>
                <a:lnTo>
                  <a:pt x="174625" y="31750"/>
                </a:lnTo>
                <a:lnTo>
                  <a:pt x="190500" y="31750"/>
                </a:lnTo>
                <a:cubicBezTo>
                  <a:pt x="208012" y="31750"/>
                  <a:pt x="222250" y="45988"/>
                  <a:pt x="222250" y="63500"/>
                </a:cubicBezTo>
                <a:lnTo>
                  <a:pt x="222250" y="206375"/>
                </a:lnTo>
                <a:cubicBezTo>
                  <a:pt x="222250" y="223887"/>
                  <a:pt x="208012" y="238125"/>
                  <a:pt x="190500" y="238125"/>
                </a:cubicBezTo>
                <a:lnTo>
                  <a:pt x="31750" y="238125"/>
                </a:lnTo>
                <a:cubicBezTo>
                  <a:pt x="14238" y="238125"/>
                  <a:pt x="0" y="223887"/>
                  <a:pt x="0" y="206375"/>
                </a:cubicBezTo>
                <a:lnTo>
                  <a:pt x="0" y="63500"/>
                </a:lnTo>
                <a:cubicBezTo>
                  <a:pt x="0" y="45988"/>
                  <a:pt x="14238" y="31750"/>
                  <a:pt x="31750" y="31750"/>
                </a:cubicBezTo>
                <a:lnTo>
                  <a:pt x="47625" y="31750"/>
                </a:lnTo>
                <a:lnTo>
                  <a:pt x="47625" y="15875"/>
                </a:lnTo>
                <a:cubicBezTo>
                  <a:pt x="47625" y="7094"/>
                  <a:pt x="54719" y="0"/>
                  <a:pt x="63500" y="0"/>
                </a:cubicBezTo>
                <a:close/>
                <a:moveTo>
                  <a:pt x="31750" y="119063"/>
                </a:moveTo>
                <a:lnTo>
                  <a:pt x="31750" y="134938"/>
                </a:lnTo>
                <a:cubicBezTo>
                  <a:pt x="31750" y="139303"/>
                  <a:pt x="35322" y="142875"/>
                  <a:pt x="39688" y="142875"/>
                </a:cubicBezTo>
                <a:lnTo>
                  <a:pt x="55563" y="142875"/>
                </a:lnTo>
                <a:cubicBezTo>
                  <a:pt x="59928" y="142875"/>
                  <a:pt x="63500" y="139303"/>
                  <a:pt x="63500" y="134938"/>
                </a:cubicBezTo>
                <a:lnTo>
                  <a:pt x="63500" y="119063"/>
                </a:lnTo>
                <a:cubicBezTo>
                  <a:pt x="63500" y="114697"/>
                  <a:pt x="59928" y="111125"/>
                  <a:pt x="55563" y="111125"/>
                </a:cubicBezTo>
                <a:lnTo>
                  <a:pt x="39688" y="111125"/>
                </a:lnTo>
                <a:cubicBezTo>
                  <a:pt x="35322" y="111125"/>
                  <a:pt x="31750" y="114697"/>
                  <a:pt x="31750" y="119063"/>
                </a:cubicBezTo>
                <a:close/>
                <a:moveTo>
                  <a:pt x="95250" y="119063"/>
                </a:moveTo>
                <a:lnTo>
                  <a:pt x="95250" y="134938"/>
                </a:lnTo>
                <a:cubicBezTo>
                  <a:pt x="95250" y="139303"/>
                  <a:pt x="98822" y="142875"/>
                  <a:pt x="103188" y="142875"/>
                </a:cubicBezTo>
                <a:lnTo>
                  <a:pt x="119063" y="142875"/>
                </a:lnTo>
                <a:cubicBezTo>
                  <a:pt x="123428" y="142875"/>
                  <a:pt x="127000" y="139303"/>
                  <a:pt x="127000" y="134938"/>
                </a:cubicBezTo>
                <a:lnTo>
                  <a:pt x="127000" y="119063"/>
                </a:lnTo>
                <a:cubicBezTo>
                  <a:pt x="127000" y="114697"/>
                  <a:pt x="123428" y="111125"/>
                  <a:pt x="119063" y="111125"/>
                </a:cubicBezTo>
                <a:lnTo>
                  <a:pt x="103188" y="111125"/>
                </a:lnTo>
                <a:cubicBezTo>
                  <a:pt x="98822" y="111125"/>
                  <a:pt x="95250" y="114697"/>
                  <a:pt x="95250" y="119063"/>
                </a:cubicBezTo>
                <a:close/>
                <a:moveTo>
                  <a:pt x="166688" y="111125"/>
                </a:moveTo>
                <a:cubicBezTo>
                  <a:pt x="162322" y="111125"/>
                  <a:pt x="158750" y="114697"/>
                  <a:pt x="158750" y="119063"/>
                </a:cubicBezTo>
                <a:lnTo>
                  <a:pt x="158750" y="134938"/>
                </a:lnTo>
                <a:cubicBezTo>
                  <a:pt x="158750" y="139303"/>
                  <a:pt x="162322" y="142875"/>
                  <a:pt x="166688" y="142875"/>
                </a:cubicBezTo>
                <a:lnTo>
                  <a:pt x="182563" y="142875"/>
                </a:lnTo>
                <a:cubicBezTo>
                  <a:pt x="186928" y="142875"/>
                  <a:pt x="190500" y="139303"/>
                  <a:pt x="190500" y="134938"/>
                </a:cubicBezTo>
                <a:lnTo>
                  <a:pt x="190500" y="119063"/>
                </a:lnTo>
                <a:cubicBezTo>
                  <a:pt x="190500" y="114697"/>
                  <a:pt x="186928" y="111125"/>
                  <a:pt x="182563" y="111125"/>
                </a:cubicBezTo>
                <a:lnTo>
                  <a:pt x="166688" y="111125"/>
                </a:lnTo>
                <a:close/>
                <a:moveTo>
                  <a:pt x="31750" y="182563"/>
                </a:moveTo>
                <a:lnTo>
                  <a:pt x="31750" y="198438"/>
                </a:lnTo>
                <a:cubicBezTo>
                  <a:pt x="31750" y="202803"/>
                  <a:pt x="35322" y="206375"/>
                  <a:pt x="39688" y="206375"/>
                </a:cubicBezTo>
                <a:lnTo>
                  <a:pt x="55563" y="206375"/>
                </a:lnTo>
                <a:cubicBezTo>
                  <a:pt x="59928" y="206375"/>
                  <a:pt x="63500" y="202803"/>
                  <a:pt x="63500" y="198438"/>
                </a:cubicBezTo>
                <a:lnTo>
                  <a:pt x="63500" y="182563"/>
                </a:lnTo>
                <a:cubicBezTo>
                  <a:pt x="63500" y="178197"/>
                  <a:pt x="59928" y="174625"/>
                  <a:pt x="55563" y="174625"/>
                </a:cubicBezTo>
                <a:lnTo>
                  <a:pt x="39688" y="174625"/>
                </a:lnTo>
                <a:cubicBezTo>
                  <a:pt x="35322" y="174625"/>
                  <a:pt x="31750" y="178197"/>
                  <a:pt x="31750" y="182563"/>
                </a:cubicBezTo>
                <a:close/>
                <a:moveTo>
                  <a:pt x="103188" y="174625"/>
                </a:moveTo>
                <a:cubicBezTo>
                  <a:pt x="98822" y="174625"/>
                  <a:pt x="95250" y="178197"/>
                  <a:pt x="95250" y="182563"/>
                </a:cubicBezTo>
                <a:lnTo>
                  <a:pt x="95250" y="198438"/>
                </a:lnTo>
                <a:cubicBezTo>
                  <a:pt x="95250" y="202803"/>
                  <a:pt x="98822" y="206375"/>
                  <a:pt x="103188" y="206375"/>
                </a:cubicBezTo>
                <a:lnTo>
                  <a:pt x="119063" y="206375"/>
                </a:lnTo>
                <a:cubicBezTo>
                  <a:pt x="123428" y="206375"/>
                  <a:pt x="127000" y="202803"/>
                  <a:pt x="127000" y="198438"/>
                </a:cubicBezTo>
                <a:lnTo>
                  <a:pt x="127000" y="182563"/>
                </a:lnTo>
                <a:cubicBezTo>
                  <a:pt x="127000" y="178197"/>
                  <a:pt x="123428" y="174625"/>
                  <a:pt x="119063" y="174625"/>
                </a:cubicBezTo>
                <a:lnTo>
                  <a:pt x="103188" y="174625"/>
                </a:lnTo>
                <a:close/>
                <a:moveTo>
                  <a:pt x="158750" y="182563"/>
                </a:moveTo>
                <a:lnTo>
                  <a:pt x="158750" y="198438"/>
                </a:lnTo>
                <a:cubicBezTo>
                  <a:pt x="158750" y="202803"/>
                  <a:pt x="162322" y="206375"/>
                  <a:pt x="166688" y="206375"/>
                </a:cubicBezTo>
                <a:lnTo>
                  <a:pt x="182563" y="206375"/>
                </a:lnTo>
                <a:cubicBezTo>
                  <a:pt x="186928" y="206375"/>
                  <a:pt x="190500" y="202803"/>
                  <a:pt x="190500" y="198438"/>
                </a:cubicBezTo>
                <a:lnTo>
                  <a:pt x="190500" y="182563"/>
                </a:lnTo>
                <a:cubicBezTo>
                  <a:pt x="190500" y="178197"/>
                  <a:pt x="186928" y="174625"/>
                  <a:pt x="182563" y="174625"/>
                </a:cubicBezTo>
                <a:lnTo>
                  <a:pt x="166688" y="174625"/>
                </a:lnTo>
                <a:cubicBezTo>
                  <a:pt x="162322" y="174625"/>
                  <a:pt x="158750" y="178197"/>
                  <a:pt x="158750" y="182563"/>
                </a:cubicBezTo>
                <a:close/>
              </a:path>
            </a:pathLst>
          </a:custGeom>
          <a:solidFill>
            <a:srgbClr val="1A1D21"/>
          </a:solidFill>
          <a:ln/>
        </p:spPr>
      </p:sp>
      <p:sp>
        <p:nvSpPr>
          <p:cNvPr id="14" name="Text 12"/>
          <p:cNvSpPr/>
          <p:nvPr/>
        </p:nvSpPr>
        <p:spPr>
          <a:xfrm>
            <a:off x="1676400" y="4673600"/>
            <a:ext cx="62230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时间特征提取</a:t>
            </a:r>
            <a:endParaRPr lang="en-US" sz="1600" dirty="0"/>
          </a:p>
        </p:txBody>
      </p:sp>
      <p:sp>
        <p:nvSpPr>
          <p:cNvPr id="15" name="Text 13"/>
          <p:cNvSpPr/>
          <p:nvPr/>
        </p:nvSpPr>
        <p:spPr>
          <a:xfrm>
            <a:off x="1676400" y="5130800"/>
            <a:ext cx="6197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提取小时、星期、日期等时间特征，构建时间窗口用于时间模式推荐</a:t>
            </a:r>
            <a:endParaRPr lang="en-US" sz="1600" dirty="0"/>
          </a:p>
        </p:txBody>
      </p:sp>
      <p:sp>
        <p:nvSpPr>
          <p:cNvPr id="16" name="Shape 14"/>
          <p:cNvSpPr/>
          <p:nvPr/>
        </p:nvSpPr>
        <p:spPr>
          <a:xfrm>
            <a:off x="863600" y="6146800"/>
            <a:ext cx="609600" cy="609600"/>
          </a:xfrm>
          <a:custGeom>
            <a:avLst/>
            <a:gdLst/>
            <a:ahLst/>
            <a:cxnLst/>
            <a:rect l="l" t="t" r="r" b="b"/>
            <a:pathLst>
              <a:path w="609600" h="609600">
                <a:moveTo>
                  <a:pt x="304800" y="0"/>
                </a:moveTo>
                <a:lnTo>
                  <a:pt x="304800" y="0"/>
                </a:lnTo>
                <a:cubicBezTo>
                  <a:pt x="473024" y="0"/>
                  <a:pt x="609600" y="136576"/>
                  <a:pt x="609600" y="304800"/>
                </a:cubicBezTo>
                <a:lnTo>
                  <a:pt x="609600" y="304800"/>
                </a:lnTo>
                <a:cubicBezTo>
                  <a:pt x="609600" y="473024"/>
                  <a:pt x="473024" y="609600"/>
                  <a:pt x="304800" y="609600"/>
                </a:cubicBezTo>
                <a:lnTo>
                  <a:pt x="304800" y="609600"/>
                </a:lnTo>
                <a:cubicBezTo>
                  <a:pt x="136576" y="609600"/>
                  <a:pt x="0" y="473024"/>
                  <a:pt x="0" y="304800"/>
                </a:cubicBezTo>
                <a:lnTo>
                  <a:pt x="0" y="304800"/>
                </a:lnTo>
                <a:cubicBezTo>
                  <a:pt x="0" y="136576"/>
                  <a:pt x="136576" y="0"/>
                  <a:pt x="304800" y="0"/>
                </a:cubicBezTo>
                <a:close/>
              </a:path>
            </a:pathLst>
          </a:custGeom>
          <a:solidFill>
            <a:srgbClr val="4A6D8C"/>
          </a:solidFill>
          <a:ln/>
        </p:spPr>
      </p:sp>
      <p:sp>
        <p:nvSpPr>
          <p:cNvPr id="17" name="Shape 15"/>
          <p:cNvSpPr/>
          <p:nvPr/>
        </p:nvSpPr>
        <p:spPr>
          <a:xfrm>
            <a:off x="1025525" y="6324600"/>
            <a:ext cx="285750" cy="254000"/>
          </a:xfrm>
          <a:custGeom>
            <a:avLst/>
            <a:gdLst/>
            <a:ahLst/>
            <a:cxnLst/>
            <a:rect l="l" t="t" r="r" b="b"/>
            <a:pathLst>
              <a:path w="285750" h="254000">
                <a:moveTo>
                  <a:pt x="281087" y="27087"/>
                </a:moveTo>
                <a:cubicBezTo>
                  <a:pt x="287288" y="20886"/>
                  <a:pt x="287288" y="10815"/>
                  <a:pt x="281087" y="4614"/>
                </a:cubicBezTo>
                <a:cubicBezTo>
                  <a:pt x="274886" y="-1587"/>
                  <a:pt x="264815" y="-1587"/>
                  <a:pt x="258614" y="4614"/>
                </a:cubicBezTo>
                <a:lnTo>
                  <a:pt x="163364" y="99864"/>
                </a:lnTo>
                <a:lnTo>
                  <a:pt x="146149" y="82649"/>
                </a:lnTo>
                <a:cubicBezTo>
                  <a:pt x="144066" y="80566"/>
                  <a:pt x="141188" y="79375"/>
                  <a:pt x="138212" y="79375"/>
                </a:cubicBezTo>
                <a:cubicBezTo>
                  <a:pt x="132011" y="79375"/>
                  <a:pt x="127000" y="84386"/>
                  <a:pt x="127000" y="90587"/>
                </a:cubicBezTo>
                <a:lnTo>
                  <a:pt x="127000" y="105023"/>
                </a:lnTo>
                <a:lnTo>
                  <a:pt x="180727" y="158750"/>
                </a:lnTo>
                <a:lnTo>
                  <a:pt x="195163" y="158750"/>
                </a:lnTo>
                <a:cubicBezTo>
                  <a:pt x="201364" y="158750"/>
                  <a:pt x="206375" y="153739"/>
                  <a:pt x="206375" y="147538"/>
                </a:cubicBezTo>
                <a:cubicBezTo>
                  <a:pt x="206375" y="144562"/>
                  <a:pt x="205184" y="141684"/>
                  <a:pt x="203101" y="139601"/>
                </a:cubicBezTo>
                <a:lnTo>
                  <a:pt x="185886" y="122386"/>
                </a:lnTo>
                <a:lnTo>
                  <a:pt x="281136" y="27136"/>
                </a:lnTo>
                <a:close/>
                <a:moveTo>
                  <a:pt x="169218" y="175320"/>
                </a:moveTo>
                <a:lnTo>
                  <a:pt x="110430" y="116532"/>
                </a:lnTo>
                <a:cubicBezTo>
                  <a:pt x="89247" y="114697"/>
                  <a:pt x="68163" y="122337"/>
                  <a:pt x="52983" y="137517"/>
                </a:cubicBezTo>
                <a:lnTo>
                  <a:pt x="49014" y="141486"/>
                </a:lnTo>
                <a:cubicBezTo>
                  <a:pt x="37951" y="152549"/>
                  <a:pt x="31750" y="167531"/>
                  <a:pt x="31750" y="183158"/>
                </a:cubicBezTo>
                <a:cubicBezTo>
                  <a:pt x="31750" y="186531"/>
                  <a:pt x="35272" y="188714"/>
                  <a:pt x="38298" y="187226"/>
                </a:cubicBezTo>
                <a:lnTo>
                  <a:pt x="63649" y="174575"/>
                </a:lnTo>
                <a:cubicBezTo>
                  <a:pt x="66129" y="173335"/>
                  <a:pt x="68362" y="176609"/>
                  <a:pt x="66328" y="178495"/>
                </a:cubicBezTo>
                <a:lnTo>
                  <a:pt x="3621" y="234851"/>
                </a:lnTo>
                <a:cubicBezTo>
                  <a:pt x="1339" y="236934"/>
                  <a:pt x="0" y="239911"/>
                  <a:pt x="0" y="243036"/>
                </a:cubicBezTo>
                <a:cubicBezTo>
                  <a:pt x="0" y="249089"/>
                  <a:pt x="4911" y="254000"/>
                  <a:pt x="10964" y="254000"/>
                </a:cubicBezTo>
                <a:lnTo>
                  <a:pt x="96937" y="254000"/>
                </a:lnTo>
                <a:cubicBezTo>
                  <a:pt x="116185" y="254000"/>
                  <a:pt x="134590" y="246360"/>
                  <a:pt x="148233" y="232767"/>
                </a:cubicBezTo>
                <a:cubicBezTo>
                  <a:pt x="163413" y="217587"/>
                  <a:pt x="171004" y="196503"/>
                  <a:pt x="169218" y="175320"/>
                </a:cubicBezTo>
                <a:close/>
              </a:path>
            </a:pathLst>
          </a:custGeom>
          <a:solidFill>
            <a:srgbClr val="E1E3E6"/>
          </a:solidFill>
          <a:ln/>
        </p:spPr>
      </p:sp>
      <p:sp>
        <p:nvSpPr>
          <p:cNvPr id="18" name="Text 16"/>
          <p:cNvSpPr/>
          <p:nvPr/>
        </p:nvSpPr>
        <p:spPr>
          <a:xfrm>
            <a:off x="1676400" y="6146800"/>
            <a:ext cx="52070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缺失值处理</a:t>
            </a:r>
            <a:endParaRPr lang="en-US" sz="1600" dirty="0"/>
          </a:p>
        </p:txBody>
      </p:sp>
      <p:sp>
        <p:nvSpPr>
          <p:cNvPr id="19" name="Text 17"/>
          <p:cNvSpPr/>
          <p:nvPr/>
        </p:nvSpPr>
        <p:spPr>
          <a:xfrm>
            <a:off x="1676400" y="6604000"/>
            <a:ext cx="51816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删除关键字段缺失的记录，确保数据完整性和算法可靠性</a:t>
            </a:r>
            <a:endParaRPr lang="en-US" sz="1600" dirty="0"/>
          </a:p>
        </p:txBody>
      </p:sp>
      <p:sp>
        <p:nvSpPr>
          <p:cNvPr id="20" name="Shape 18"/>
          <p:cNvSpPr/>
          <p:nvPr/>
        </p:nvSpPr>
        <p:spPr>
          <a:xfrm>
            <a:off x="863600" y="7620000"/>
            <a:ext cx="609600" cy="609600"/>
          </a:xfrm>
          <a:custGeom>
            <a:avLst/>
            <a:gdLst/>
            <a:ahLst/>
            <a:cxnLst/>
            <a:rect l="l" t="t" r="r" b="b"/>
            <a:pathLst>
              <a:path w="609600" h="609600">
                <a:moveTo>
                  <a:pt x="304800" y="0"/>
                </a:moveTo>
                <a:lnTo>
                  <a:pt x="304800" y="0"/>
                </a:lnTo>
                <a:cubicBezTo>
                  <a:pt x="473024" y="0"/>
                  <a:pt x="609600" y="136576"/>
                  <a:pt x="609600" y="304800"/>
                </a:cubicBezTo>
                <a:lnTo>
                  <a:pt x="609600" y="304800"/>
                </a:lnTo>
                <a:cubicBezTo>
                  <a:pt x="609600" y="473024"/>
                  <a:pt x="473024" y="609600"/>
                  <a:pt x="304800" y="609600"/>
                </a:cubicBezTo>
                <a:lnTo>
                  <a:pt x="304800" y="609600"/>
                </a:lnTo>
                <a:cubicBezTo>
                  <a:pt x="136576" y="609600"/>
                  <a:pt x="0" y="473024"/>
                  <a:pt x="0" y="304800"/>
                </a:cubicBezTo>
                <a:lnTo>
                  <a:pt x="0" y="304800"/>
                </a:lnTo>
                <a:cubicBezTo>
                  <a:pt x="0" y="136576"/>
                  <a:pt x="136576" y="0"/>
                  <a:pt x="304800" y="0"/>
                </a:cubicBezTo>
                <a:close/>
              </a:path>
            </a:pathLst>
          </a:custGeom>
          <a:solidFill>
            <a:srgbClr val="C8A97E"/>
          </a:solidFill>
          <a:ln/>
        </p:spPr>
      </p:sp>
      <p:sp>
        <p:nvSpPr>
          <p:cNvPr id="21" name="Shape 19"/>
          <p:cNvSpPr/>
          <p:nvPr/>
        </p:nvSpPr>
        <p:spPr>
          <a:xfrm>
            <a:off x="1073150" y="7797800"/>
            <a:ext cx="190500" cy="254000"/>
          </a:xfrm>
          <a:custGeom>
            <a:avLst/>
            <a:gdLst/>
            <a:ahLst/>
            <a:cxnLst/>
            <a:rect l="l" t="t" r="r" b="b"/>
            <a:pathLst>
              <a:path w="190500" h="254000">
                <a:moveTo>
                  <a:pt x="123974" y="33139"/>
                </a:moveTo>
                <a:cubicBezTo>
                  <a:pt x="129133" y="26045"/>
                  <a:pt x="127546" y="16123"/>
                  <a:pt x="120452" y="10964"/>
                </a:cubicBezTo>
                <a:cubicBezTo>
                  <a:pt x="113357" y="5804"/>
                  <a:pt x="103436" y="7392"/>
                  <a:pt x="98276" y="14486"/>
                </a:cubicBezTo>
                <a:lnTo>
                  <a:pt x="45690" y="86767"/>
                </a:lnTo>
                <a:lnTo>
                  <a:pt x="27087" y="68163"/>
                </a:lnTo>
                <a:cubicBezTo>
                  <a:pt x="20886" y="61962"/>
                  <a:pt x="10815" y="61962"/>
                  <a:pt x="4614" y="68163"/>
                </a:cubicBezTo>
                <a:cubicBezTo>
                  <a:pt x="-1587" y="74364"/>
                  <a:pt x="-1587" y="84435"/>
                  <a:pt x="4614" y="90636"/>
                </a:cubicBezTo>
                <a:lnTo>
                  <a:pt x="36364" y="122386"/>
                </a:lnTo>
                <a:cubicBezTo>
                  <a:pt x="39638" y="125661"/>
                  <a:pt x="44202" y="127347"/>
                  <a:pt x="48816" y="127000"/>
                </a:cubicBezTo>
                <a:cubicBezTo>
                  <a:pt x="53429" y="126653"/>
                  <a:pt x="57696" y="124271"/>
                  <a:pt x="60424" y="120501"/>
                </a:cubicBezTo>
                <a:lnTo>
                  <a:pt x="123924" y="33189"/>
                </a:lnTo>
                <a:close/>
                <a:moveTo>
                  <a:pt x="187474" y="100608"/>
                </a:moveTo>
                <a:cubicBezTo>
                  <a:pt x="192633" y="93514"/>
                  <a:pt x="191046" y="83592"/>
                  <a:pt x="183952" y="78432"/>
                </a:cubicBezTo>
                <a:cubicBezTo>
                  <a:pt x="176857" y="73273"/>
                  <a:pt x="166936" y="74861"/>
                  <a:pt x="161776" y="81955"/>
                </a:cubicBezTo>
                <a:lnTo>
                  <a:pt x="77440" y="197892"/>
                </a:lnTo>
                <a:lnTo>
                  <a:pt x="42962" y="163413"/>
                </a:lnTo>
                <a:cubicBezTo>
                  <a:pt x="36761" y="157212"/>
                  <a:pt x="26690" y="157212"/>
                  <a:pt x="20489" y="163413"/>
                </a:cubicBezTo>
                <a:cubicBezTo>
                  <a:pt x="14287" y="169614"/>
                  <a:pt x="14287" y="179685"/>
                  <a:pt x="20489" y="185886"/>
                </a:cubicBezTo>
                <a:lnTo>
                  <a:pt x="68114" y="233511"/>
                </a:lnTo>
                <a:cubicBezTo>
                  <a:pt x="71388" y="236786"/>
                  <a:pt x="75952" y="238472"/>
                  <a:pt x="80566" y="238125"/>
                </a:cubicBezTo>
                <a:cubicBezTo>
                  <a:pt x="85179" y="237778"/>
                  <a:pt x="89446" y="235396"/>
                  <a:pt x="92174" y="231626"/>
                </a:cubicBezTo>
                <a:lnTo>
                  <a:pt x="187424" y="100657"/>
                </a:lnTo>
                <a:close/>
              </a:path>
            </a:pathLst>
          </a:custGeom>
          <a:solidFill>
            <a:srgbClr val="1A1D21"/>
          </a:solidFill>
          <a:ln/>
        </p:spPr>
      </p:sp>
      <p:sp>
        <p:nvSpPr>
          <p:cNvPr id="22" name="Text 20"/>
          <p:cNvSpPr/>
          <p:nvPr/>
        </p:nvSpPr>
        <p:spPr>
          <a:xfrm>
            <a:off x="1676400" y="7620000"/>
            <a:ext cx="6083300" cy="355600"/>
          </a:xfrm>
          <a:prstGeom prst="rect">
            <a:avLst/>
          </a:prstGeom>
          <a:noFill/>
          <a:ln/>
        </p:spPr>
        <p:txBody>
          <a:bodyPr wrap="square" lIns="0" tIns="0" rIns="0" bIns="0" rtlCol="0" anchor="ctr"/>
          <a:lstStyle/>
          <a:p>
            <a:pPr>
              <a:lnSpc>
                <a:spcPct val="120000"/>
              </a:lnSpc>
            </a:pPr>
            <a:r>
              <a:rPr lang="en-US" sz="2000" b="1" dirty="0">
                <a:solidFill>
                  <a:srgbClr val="E1E3E6"/>
                </a:solidFill>
                <a:latin typeface="MiSans" pitchFamily="34" charset="0"/>
                <a:ea typeface="MiSans" pitchFamily="34" charset="-122"/>
                <a:cs typeface="MiSans" pitchFamily="34" charset="-120"/>
              </a:rPr>
              <a:t>数据验证</a:t>
            </a:r>
            <a:endParaRPr lang="en-US" sz="1600" dirty="0"/>
          </a:p>
        </p:txBody>
      </p:sp>
      <p:sp>
        <p:nvSpPr>
          <p:cNvPr id="23" name="Text 21"/>
          <p:cNvSpPr/>
          <p:nvPr/>
        </p:nvSpPr>
        <p:spPr>
          <a:xfrm>
            <a:off x="1676400" y="8077200"/>
            <a:ext cx="6057900" cy="304800"/>
          </a:xfrm>
          <a:prstGeom prst="rect">
            <a:avLst/>
          </a:prstGeom>
          <a:noFill/>
          <a:ln/>
        </p:spPr>
        <p:txBody>
          <a:bodyPr wrap="square" lIns="0" tIns="0" rIns="0" bIns="0" rtlCol="0" anchor="ctr"/>
          <a:lstStyle/>
          <a:p>
            <a:pPr>
              <a:lnSpc>
                <a:spcPct val="130000"/>
              </a:lnSpc>
            </a:pPr>
            <a:r>
              <a:rPr lang="en-US" sz="1600" dirty="0">
                <a:solidFill>
                  <a:srgbClr val="788A9C"/>
                </a:solidFill>
                <a:latin typeface="MiSans" pitchFamily="34" charset="0"/>
                <a:ea typeface="MiSans" pitchFamily="34" charset="-122"/>
                <a:cs typeface="MiSans" pitchFamily="34" charset="-120"/>
              </a:rPr>
              <a:t>确保经纬度范围合理（-90°~90°，-180°~180°），过滤异常坐标点</a:t>
            </a:r>
            <a:endParaRPr lang="en-US" sz="1600" dirty="0"/>
          </a:p>
        </p:txBody>
      </p:sp>
      <p:sp>
        <p:nvSpPr>
          <p:cNvPr id="24" name="Shape 22"/>
          <p:cNvSpPr/>
          <p:nvPr/>
        </p:nvSpPr>
        <p:spPr>
          <a:xfrm>
            <a:off x="8305800" y="1930400"/>
            <a:ext cx="50800" cy="3606800"/>
          </a:xfrm>
          <a:custGeom>
            <a:avLst/>
            <a:gdLst/>
            <a:ahLst/>
            <a:cxnLst/>
            <a:rect l="l" t="t" r="r" b="b"/>
            <a:pathLst>
              <a:path w="50800" h="3606800">
                <a:moveTo>
                  <a:pt x="0" y="0"/>
                </a:moveTo>
                <a:lnTo>
                  <a:pt x="50800" y="0"/>
                </a:lnTo>
                <a:lnTo>
                  <a:pt x="50800" y="3606800"/>
                </a:lnTo>
                <a:lnTo>
                  <a:pt x="0" y="3606800"/>
                </a:lnTo>
                <a:lnTo>
                  <a:pt x="0" y="0"/>
                </a:lnTo>
                <a:close/>
              </a:path>
            </a:pathLst>
          </a:custGeom>
          <a:solidFill>
            <a:srgbClr val="4A6D8C"/>
          </a:solidFill>
          <a:ln/>
        </p:spPr>
      </p:sp>
      <p:sp>
        <p:nvSpPr>
          <p:cNvPr id="25" name="Text 23"/>
          <p:cNvSpPr/>
          <p:nvPr/>
        </p:nvSpPr>
        <p:spPr>
          <a:xfrm>
            <a:off x="8636000" y="1930400"/>
            <a:ext cx="73025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用户特征构建</a:t>
            </a:r>
            <a:endParaRPr lang="en-US" sz="1600" dirty="0"/>
          </a:p>
        </p:txBody>
      </p:sp>
      <p:sp>
        <p:nvSpPr>
          <p:cNvPr id="26" name="Shape 24"/>
          <p:cNvSpPr/>
          <p:nvPr/>
        </p:nvSpPr>
        <p:spPr>
          <a:xfrm>
            <a:off x="8648700" y="2641600"/>
            <a:ext cx="25400" cy="863600"/>
          </a:xfrm>
          <a:custGeom>
            <a:avLst/>
            <a:gdLst/>
            <a:ahLst/>
            <a:cxnLst/>
            <a:rect l="l" t="t" r="r" b="b"/>
            <a:pathLst>
              <a:path w="25400" h="863600">
                <a:moveTo>
                  <a:pt x="0" y="0"/>
                </a:moveTo>
                <a:lnTo>
                  <a:pt x="25400" y="0"/>
                </a:lnTo>
                <a:lnTo>
                  <a:pt x="25400" y="863600"/>
                </a:lnTo>
                <a:lnTo>
                  <a:pt x="0" y="863600"/>
                </a:lnTo>
                <a:lnTo>
                  <a:pt x="0" y="0"/>
                </a:lnTo>
                <a:close/>
              </a:path>
            </a:pathLst>
          </a:custGeom>
          <a:solidFill>
            <a:srgbClr val="4A6D8C"/>
          </a:solidFill>
          <a:ln/>
        </p:spPr>
      </p:sp>
      <p:sp>
        <p:nvSpPr>
          <p:cNvPr id="27" name="Text 25"/>
          <p:cNvSpPr/>
          <p:nvPr/>
        </p:nvSpPr>
        <p:spPr>
          <a:xfrm>
            <a:off x="8813800" y="2743200"/>
            <a:ext cx="3416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签到总次数</a:t>
            </a:r>
            <a:endParaRPr lang="en-US" sz="1600" dirty="0"/>
          </a:p>
        </p:txBody>
      </p:sp>
      <p:sp>
        <p:nvSpPr>
          <p:cNvPr id="28" name="Text 26"/>
          <p:cNvSpPr/>
          <p:nvPr/>
        </p:nvSpPr>
        <p:spPr>
          <a:xfrm>
            <a:off x="8813800" y="3149600"/>
            <a:ext cx="339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反映用户活跃度</a:t>
            </a:r>
            <a:endParaRPr lang="en-US" sz="1600" dirty="0"/>
          </a:p>
        </p:txBody>
      </p:sp>
      <p:sp>
        <p:nvSpPr>
          <p:cNvPr id="29" name="Shape 27"/>
          <p:cNvSpPr/>
          <p:nvPr/>
        </p:nvSpPr>
        <p:spPr>
          <a:xfrm>
            <a:off x="12280900" y="2641600"/>
            <a:ext cx="25400" cy="863600"/>
          </a:xfrm>
          <a:custGeom>
            <a:avLst/>
            <a:gdLst/>
            <a:ahLst/>
            <a:cxnLst/>
            <a:rect l="l" t="t" r="r" b="b"/>
            <a:pathLst>
              <a:path w="25400" h="863600">
                <a:moveTo>
                  <a:pt x="0" y="0"/>
                </a:moveTo>
                <a:lnTo>
                  <a:pt x="25400" y="0"/>
                </a:lnTo>
                <a:lnTo>
                  <a:pt x="25400" y="863600"/>
                </a:lnTo>
                <a:lnTo>
                  <a:pt x="0" y="863600"/>
                </a:lnTo>
                <a:lnTo>
                  <a:pt x="0" y="0"/>
                </a:lnTo>
                <a:close/>
              </a:path>
            </a:pathLst>
          </a:custGeom>
          <a:solidFill>
            <a:srgbClr val="C8A97E"/>
          </a:solidFill>
          <a:ln/>
        </p:spPr>
      </p:sp>
      <p:sp>
        <p:nvSpPr>
          <p:cNvPr id="30" name="Text 28"/>
          <p:cNvSpPr/>
          <p:nvPr/>
        </p:nvSpPr>
        <p:spPr>
          <a:xfrm>
            <a:off x="12446000" y="2743200"/>
            <a:ext cx="3416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访问唯一地点数</a:t>
            </a:r>
            <a:endParaRPr lang="en-US" sz="1600" dirty="0"/>
          </a:p>
        </p:txBody>
      </p:sp>
      <p:sp>
        <p:nvSpPr>
          <p:cNvPr id="31" name="Text 29"/>
          <p:cNvSpPr/>
          <p:nvPr/>
        </p:nvSpPr>
        <p:spPr>
          <a:xfrm>
            <a:off x="12446000" y="3149600"/>
            <a:ext cx="339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衡量用户探索性</a:t>
            </a:r>
            <a:endParaRPr lang="en-US" sz="1600" dirty="0"/>
          </a:p>
        </p:txBody>
      </p:sp>
      <p:sp>
        <p:nvSpPr>
          <p:cNvPr id="32" name="Shape 30"/>
          <p:cNvSpPr/>
          <p:nvPr/>
        </p:nvSpPr>
        <p:spPr>
          <a:xfrm>
            <a:off x="8648700" y="3657600"/>
            <a:ext cx="25400" cy="863600"/>
          </a:xfrm>
          <a:custGeom>
            <a:avLst/>
            <a:gdLst/>
            <a:ahLst/>
            <a:cxnLst/>
            <a:rect l="l" t="t" r="r" b="b"/>
            <a:pathLst>
              <a:path w="25400" h="863600">
                <a:moveTo>
                  <a:pt x="0" y="0"/>
                </a:moveTo>
                <a:lnTo>
                  <a:pt x="25400" y="0"/>
                </a:lnTo>
                <a:lnTo>
                  <a:pt x="25400" y="863600"/>
                </a:lnTo>
                <a:lnTo>
                  <a:pt x="0" y="863600"/>
                </a:lnTo>
                <a:lnTo>
                  <a:pt x="0" y="0"/>
                </a:lnTo>
                <a:close/>
              </a:path>
            </a:pathLst>
          </a:custGeom>
          <a:solidFill>
            <a:srgbClr val="4A6D8C"/>
          </a:solidFill>
          <a:ln/>
        </p:spPr>
      </p:sp>
      <p:sp>
        <p:nvSpPr>
          <p:cNvPr id="33" name="Text 31"/>
          <p:cNvSpPr/>
          <p:nvPr/>
        </p:nvSpPr>
        <p:spPr>
          <a:xfrm>
            <a:off x="8813800" y="3759200"/>
            <a:ext cx="3416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活动中心位置</a:t>
            </a:r>
            <a:endParaRPr lang="en-US" sz="1600" dirty="0"/>
          </a:p>
        </p:txBody>
      </p:sp>
      <p:sp>
        <p:nvSpPr>
          <p:cNvPr id="34" name="Text 32"/>
          <p:cNvSpPr/>
          <p:nvPr/>
        </p:nvSpPr>
        <p:spPr>
          <a:xfrm>
            <a:off x="8813800" y="4165600"/>
            <a:ext cx="339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经纬度均值，用于地理推荐</a:t>
            </a:r>
            <a:endParaRPr lang="en-US" sz="1600" dirty="0"/>
          </a:p>
        </p:txBody>
      </p:sp>
      <p:sp>
        <p:nvSpPr>
          <p:cNvPr id="35" name="Shape 33"/>
          <p:cNvSpPr/>
          <p:nvPr/>
        </p:nvSpPr>
        <p:spPr>
          <a:xfrm>
            <a:off x="12280900" y="3657600"/>
            <a:ext cx="25400" cy="863600"/>
          </a:xfrm>
          <a:custGeom>
            <a:avLst/>
            <a:gdLst/>
            <a:ahLst/>
            <a:cxnLst/>
            <a:rect l="l" t="t" r="r" b="b"/>
            <a:pathLst>
              <a:path w="25400" h="863600">
                <a:moveTo>
                  <a:pt x="0" y="0"/>
                </a:moveTo>
                <a:lnTo>
                  <a:pt x="25400" y="0"/>
                </a:lnTo>
                <a:lnTo>
                  <a:pt x="25400" y="863600"/>
                </a:lnTo>
                <a:lnTo>
                  <a:pt x="0" y="863600"/>
                </a:lnTo>
                <a:lnTo>
                  <a:pt x="0" y="0"/>
                </a:lnTo>
                <a:close/>
              </a:path>
            </a:pathLst>
          </a:custGeom>
          <a:solidFill>
            <a:srgbClr val="C8A97E"/>
          </a:solidFill>
          <a:ln/>
        </p:spPr>
      </p:sp>
      <p:sp>
        <p:nvSpPr>
          <p:cNvPr id="36" name="Text 34"/>
          <p:cNvSpPr/>
          <p:nvPr/>
        </p:nvSpPr>
        <p:spPr>
          <a:xfrm>
            <a:off x="12446000" y="3759200"/>
            <a:ext cx="3416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活动范围</a:t>
            </a:r>
            <a:endParaRPr lang="en-US" sz="1600" dirty="0"/>
          </a:p>
        </p:txBody>
      </p:sp>
      <p:sp>
        <p:nvSpPr>
          <p:cNvPr id="37" name="Text 35"/>
          <p:cNvSpPr/>
          <p:nvPr/>
        </p:nvSpPr>
        <p:spPr>
          <a:xfrm>
            <a:off x="12446000" y="4165600"/>
            <a:ext cx="339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经纬度标准差，衡量活动半径</a:t>
            </a:r>
            <a:endParaRPr lang="en-US" sz="1600" dirty="0"/>
          </a:p>
        </p:txBody>
      </p:sp>
      <p:sp>
        <p:nvSpPr>
          <p:cNvPr id="38" name="Shape 36"/>
          <p:cNvSpPr/>
          <p:nvPr/>
        </p:nvSpPr>
        <p:spPr>
          <a:xfrm>
            <a:off x="8648700" y="4673600"/>
            <a:ext cx="25400" cy="863600"/>
          </a:xfrm>
          <a:custGeom>
            <a:avLst/>
            <a:gdLst/>
            <a:ahLst/>
            <a:cxnLst/>
            <a:rect l="l" t="t" r="r" b="b"/>
            <a:pathLst>
              <a:path w="25400" h="863600">
                <a:moveTo>
                  <a:pt x="0" y="0"/>
                </a:moveTo>
                <a:lnTo>
                  <a:pt x="25400" y="0"/>
                </a:lnTo>
                <a:lnTo>
                  <a:pt x="25400" y="863600"/>
                </a:lnTo>
                <a:lnTo>
                  <a:pt x="0" y="863600"/>
                </a:lnTo>
                <a:lnTo>
                  <a:pt x="0" y="0"/>
                </a:lnTo>
                <a:close/>
              </a:path>
            </a:pathLst>
          </a:custGeom>
          <a:solidFill>
            <a:srgbClr val="4A6D8C"/>
          </a:solidFill>
          <a:ln/>
        </p:spPr>
      </p:sp>
      <p:sp>
        <p:nvSpPr>
          <p:cNvPr id="39" name="Text 37"/>
          <p:cNvSpPr/>
          <p:nvPr/>
        </p:nvSpPr>
        <p:spPr>
          <a:xfrm>
            <a:off x="8813800" y="4775200"/>
            <a:ext cx="70485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最常签到时间/星期</a:t>
            </a:r>
            <a:endParaRPr lang="en-US" sz="1600" dirty="0"/>
          </a:p>
        </p:txBody>
      </p:sp>
      <p:sp>
        <p:nvSpPr>
          <p:cNvPr id="40" name="Text 38"/>
          <p:cNvSpPr/>
          <p:nvPr/>
        </p:nvSpPr>
        <p:spPr>
          <a:xfrm>
            <a:off x="8813800" y="5181600"/>
            <a:ext cx="70231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用于时间模式推荐</a:t>
            </a:r>
            <a:endParaRPr lang="en-US" sz="1600" dirty="0"/>
          </a:p>
        </p:txBody>
      </p:sp>
      <p:sp>
        <p:nvSpPr>
          <p:cNvPr id="41" name="Shape 39"/>
          <p:cNvSpPr/>
          <p:nvPr/>
        </p:nvSpPr>
        <p:spPr>
          <a:xfrm>
            <a:off x="8305800" y="5842000"/>
            <a:ext cx="50800" cy="2794000"/>
          </a:xfrm>
          <a:custGeom>
            <a:avLst/>
            <a:gdLst/>
            <a:ahLst/>
            <a:cxnLst/>
            <a:rect l="l" t="t" r="r" b="b"/>
            <a:pathLst>
              <a:path w="50800" h="2794000">
                <a:moveTo>
                  <a:pt x="0" y="0"/>
                </a:moveTo>
                <a:lnTo>
                  <a:pt x="50800" y="0"/>
                </a:lnTo>
                <a:lnTo>
                  <a:pt x="50800" y="2794000"/>
                </a:lnTo>
                <a:lnTo>
                  <a:pt x="0" y="2794000"/>
                </a:lnTo>
                <a:lnTo>
                  <a:pt x="0" y="0"/>
                </a:lnTo>
                <a:close/>
              </a:path>
            </a:pathLst>
          </a:custGeom>
          <a:solidFill>
            <a:srgbClr val="C8A97E"/>
          </a:solidFill>
          <a:ln/>
        </p:spPr>
      </p:sp>
      <p:sp>
        <p:nvSpPr>
          <p:cNvPr id="42" name="Text 40"/>
          <p:cNvSpPr/>
          <p:nvPr/>
        </p:nvSpPr>
        <p:spPr>
          <a:xfrm>
            <a:off x="8636000" y="5842000"/>
            <a:ext cx="7302500" cy="457200"/>
          </a:xfrm>
          <a:prstGeom prst="rect">
            <a:avLst/>
          </a:prstGeom>
          <a:noFill/>
          <a:ln/>
        </p:spPr>
        <p:txBody>
          <a:bodyPr wrap="square" lIns="0" tIns="0" rIns="0" bIns="0" rtlCol="0" anchor="ctr"/>
          <a:lstStyle/>
          <a:p>
            <a:pPr>
              <a:lnSpc>
                <a:spcPct val="100000"/>
              </a:lnSpc>
            </a:pPr>
            <a:r>
              <a:rPr lang="en-US" sz="3000" b="1" dirty="0">
                <a:solidFill>
                  <a:srgbClr val="C8A97E"/>
                </a:solidFill>
                <a:latin typeface="MiSans" pitchFamily="34" charset="0"/>
                <a:ea typeface="MiSans" pitchFamily="34" charset="-122"/>
                <a:cs typeface="MiSans" pitchFamily="34" charset="-120"/>
              </a:rPr>
              <a:t>地点特征构建</a:t>
            </a:r>
            <a:endParaRPr lang="en-US" sz="1600" dirty="0"/>
          </a:p>
        </p:txBody>
      </p:sp>
      <p:sp>
        <p:nvSpPr>
          <p:cNvPr id="43" name="Shape 41"/>
          <p:cNvSpPr/>
          <p:nvPr/>
        </p:nvSpPr>
        <p:spPr>
          <a:xfrm>
            <a:off x="8648700" y="6553200"/>
            <a:ext cx="25400" cy="863600"/>
          </a:xfrm>
          <a:custGeom>
            <a:avLst/>
            <a:gdLst/>
            <a:ahLst/>
            <a:cxnLst/>
            <a:rect l="l" t="t" r="r" b="b"/>
            <a:pathLst>
              <a:path w="25400" h="863600">
                <a:moveTo>
                  <a:pt x="0" y="0"/>
                </a:moveTo>
                <a:lnTo>
                  <a:pt x="25400" y="0"/>
                </a:lnTo>
                <a:lnTo>
                  <a:pt x="25400" y="863600"/>
                </a:lnTo>
                <a:lnTo>
                  <a:pt x="0" y="863600"/>
                </a:lnTo>
                <a:lnTo>
                  <a:pt x="0" y="0"/>
                </a:lnTo>
                <a:close/>
              </a:path>
            </a:pathLst>
          </a:custGeom>
          <a:solidFill>
            <a:srgbClr val="4A6D8C"/>
          </a:solidFill>
          <a:ln/>
        </p:spPr>
      </p:sp>
      <p:sp>
        <p:nvSpPr>
          <p:cNvPr id="44" name="Text 42"/>
          <p:cNvSpPr/>
          <p:nvPr/>
        </p:nvSpPr>
        <p:spPr>
          <a:xfrm>
            <a:off x="8813800" y="6654800"/>
            <a:ext cx="3416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访问总次数</a:t>
            </a:r>
            <a:endParaRPr lang="en-US" sz="1600" dirty="0"/>
          </a:p>
        </p:txBody>
      </p:sp>
      <p:sp>
        <p:nvSpPr>
          <p:cNvPr id="45" name="Text 43"/>
          <p:cNvSpPr/>
          <p:nvPr/>
        </p:nvSpPr>
        <p:spPr>
          <a:xfrm>
            <a:off x="8813800" y="7061200"/>
            <a:ext cx="339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反映地点热度</a:t>
            </a:r>
            <a:endParaRPr lang="en-US" sz="1600" dirty="0"/>
          </a:p>
        </p:txBody>
      </p:sp>
      <p:sp>
        <p:nvSpPr>
          <p:cNvPr id="46" name="Shape 44"/>
          <p:cNvSpPr/>
          <p:nvPr/>
        </p:nvSpPr>
        <p:spPr>
          <a:xfrm>
            <a:off x="12280900" y="6553200"/>
            <a:ext cx="25400" cy="863600"/>
          </a:xfrm>
          <a:custGeom>
            <a:avLst/>
            <a:gdLst/>
            <a:ahLst/>
            <a:cxnLst/>
            <a:rect l="l" t="t" r="r" b="b"/>
            <a:pathLst>
              <a:path w="25400" h="863600">
                <a:moveTo>
                  <a:pt x="0" y="0"/>
                </a:moveTo>
                <a:lnTo>
                  <a:pt x="25400" y="0"/>
                </a:lnTo>
                <a:lnTo>
                  <a:pt x="25400" y="863600"/>
                </a:lnTo>
                <a:lnTo>
                  <a:pt x="0" y="863600"/>
                </a:lnTo>
                <a:lnTo>
                  <a:pt x="0" y="0"/>
                </a:lnTo>
                <a:close/>
              </a:path>
            </a:pathLst>
          </a:custGeom>
          <a:solidFill>
            <a:srgbClr val="C8A97E"/>
          </a:solidFill>
          <a:ln/>
        </p:spPr>
      </p:sp>
      <p:sp>
        <p:nvSpPr>
          <p:cNvPr id="47" name="Text 45"/>
          <p:cNvSpPr/>
          <p:nvPr/>
        </p:nvSpPr>
        <p:spPr>
          <a:xfrm>
            <a:off x="12446000" y="6654800"/>
            <a:ext cx="3416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唯一访问者数</a:t>
            </a:r>
            <a:endParaRPr lang="en-US" sz="1600" dirty="0"/>
          </a:p>
        </p:txBody>
      </p:sp>
      <p:sp>
        <p:nvSpPr>
          <p:cNvPr id="48" name="Text 46"/>
          <p:cNvSpPr/>
          <p:nvPr/>
        </p:nvSpPr>
        <p:spPr>
          <a:xfrm>
            <a:off x="12446000" y="7061200"/>
            <a:ext cx="339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衡量地点受欢迎程度</a:t>
            </a:r>
            <a:endParaRPr lang="en-US" sz="1600" dirty="0"/>
          </a:p>
        </p:txBody>
      </p:sp>
      <p:sp>
        <p:nvSpPr>
          <p:cNvPr id="49" name="Shape 47"/>
          <p:cNvSpPr/>
          <p:nvPr/>
        </p:nvSpPr>
        <p:spPr>
          <a:xfrm>
            <a:off x="8648700" y="7569200"/>
            <a:ext cx="25400" cy="863600"/>
          </a:xfrm>
          <a:custGeom>
            <a:avLst/>
            <a:gdLst/>
            <a:ahLst/>
            <a:cxnLst/>
            <a:rect l="l" t="t" r="r" b="b"/>
            <a:pathLst>
              <a:path w="25400" h="863600">
                <a:moveTo>
                  <a:pt x="0" y="0"/>
                </a:moveTo>
                <a:lnTo>
                  <a:pt x="25400" y="0"/>
                </a:lnTo>
                <a:lnTo>
                  <a:pt x="25400" y="863600"/>
                </a:lnTo>
                <a:lnTo>
                  <a:pt x="0" y="863600"/>
                </a:lnTo>
                <a:lnTo>
                  <a:pt x="0" y="0"/>
                </a:lnTo>
                <a:close/>
              </a:path>
            </a:pathLst>
          </a:custGeom>
          <a:solidFill>
            <a:srgbClr val="4A6D8C"/>
          </a:solidFill>
          <a:ln/>
        </p:spPr>
      </p:sp>
      <p:sp>
        <p:nvSpPr>
          <p:cNvPr id="50" name="Text 48"/>
          <p:cNvSpPr/>
          <p:nvPr/>
        </p:nvSpPr>
        <p:spPr>
          <a:xfrm>
            <a:off x="8813800" y="7670800"/>
            <a:ext cx="3416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地理位置坐标</a:t>
            </a:r>
            <a:endParaRPr lang="en-US" sz="1600" dirty="0"/>
          </a:p>
        </p:txBody>
      </p:sp>
      <p:sp>
        <p:nvSpPr>
          <p:cNvPr id="51" name="Text 49"/>
          <p:cNvSpPr/>
          <p:nvPr/>
        </p:nvSpPr>
        <p:spPr>
          <a:xfrm>
            <a:off x="8813800" y="8077200"/>
            <a:ext cx="339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用于距离计算</a:t>
            </a:r>
            <a:endParaRPr lang="en-US" sz="1600" dirty="0"/>
          </a:p>
        </p:txBody>
      </p:sp>
      <p:sp>
        <p:nvSpPr>
          <p:cNvPr id="52" name="Shape 50"/>
          <p:cNvSpPr/>
          <p:nvPr/>
        </p:nvSpPr>
        <p:spPr>
          <a:xfrm>
            <a:off x="12280900" y="7569200"/>
            <a:ext cx="25400" cy="863600"/>
          </a:xfrm>
          <a:custGeom>
            <a:avLst/>
            <a:gdLst/>
            <a:ahLst/>
            <a:cxnLst/>
            <a:rect l="l" t="t" r="r" b="b"/>
            <a:pathLst>
              <a:path w="25400" h="863600">
                <a:moveTo>
                  <a:pt x="0" y="0"/>
                </a:moveTo>
                <a:lnTo>
                  <a:pt x="25400" y="0"/>
                </a:lnTo>
                <a:lnTo>
                  <a:pt x="25400" y="863600"/>
                </a:lnTo>
                <a:lnTo>
                  <a:pt x="0" y="863600"/>
                </a:lnTo>
                <a:lnTo>
                  <a:pt x="0" y="0"/>
                </a:lnTo>
                <a:close/>
              </a:path>
            </a:pathLst>
          </a:custGeom>
          <a:solidFill>
            <a:srgbClr val="C8A97E"/>
          </a:solidFill>
          <a:ln/>
        </p:spPr>
      </p:sp>
      <p:sp>
        <p:nvSpPr>
          <p:cNvPr id="53" name="Text 51"/>
          <p:cNvSpPr/>
          <p:nvPr/>
        </p:nvSpPr>
        <p:spPr>
          <a:xfrm>
            <a:off x="12446000" y="7670800"/>
            <a:ext cx="3416300" cy="355600"/>
          </a:xfrm>
          <a:prstGeom prst="rect">
            <a:avLst/>
          </a:prstGeom>
          <a:noFill/>
          <a:ln/>
        </p:spPr>
        <p:txBody>
          <a:bodyPr wrap="square" lIns="0" tIns="0" rIns="0" bIns="0" rtlCol="0" anchor="ctr"/>
          <a:lstStyle/>
          <a:p>
            <a:pPr>
              <a:lnSpc>
                <a:spcPct val="130000"/>
              </a:lnSpc>
            </a:pPr>
            <a:r>
              <a:rPr lang="en-US" sz="1800" b="1" dirty="0">
                <a:solidFill>
                  <a:srgbClr val="E1E3E6"/>
                </a:solidFill>
                <a:latin typeface="MiSans" pitchFamily="34" charset="0"/>
                <a:ea typeface="MiSans" pitchFamily="34" charset="-122"/>
                <a:cs typeface="MiSans" pitchFamily="34" charset="-120"/>
              </a:rPr>
              <a:t>地点类别</a:t>
            </a:r>
            <a:endParaRPr lang="en-US" sz="1600" dirty="0"/>
          </a:p>
        </p:txBody>
      </p:sp>
      <p:sp>
        <p:nvSpPr>
          <p:cNvPr id="54" name="Text 52"/>
          <p:cNvSpPr/>
          <p:nvPr/>
        </p:nvSpPr>
        <p:spPr>
          <a:xfrm>
            <a:off x="12446000" y="8077200"/>
            <a:ext cx="3390900" cy="254000"/>
          </a:xfrm>
          <a:prstGeom prst="rect">
            <a:avLst/>
          </a:prstGeom>
          <a:noFill/>
          <a:ln/>
        </p:spPr>
        <p:txBody>
          <a:bodyPr wrap="square" lIns="0" tIns="0" rIns="0" bIns="0" rtlCol="0" anchor="ctr"/>
          <a:lstStyle/>
          <a:p>
            <a:pPr>
              <a:lnSpc>
                <a:spcPct val="120000"/>
              </a:lnSpc>
            </a:pPr>
            <a:r>
              <a:rPr lang="en-US" sz="1400" dirty="0">
                <a:solidFill>
                  <a:srgbClr val="788A9C"/>
                </a:solidFill>
                <a:latin typeface="MiSans" pitchFamily="34" charset="0"/>
                <a:ea typeface="MiSans" pitchFamily="34" charset="-122"/>
                <a:cs typeface="MiSans" pitchFamily="34" charset="-120"/>
              </a:rPr>
              <a:t>POI类型标签</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1A1D21"/>
        </a:solidFill>
        <a:effectLst/>
      </p:bgPr>
    </p:bg>
    <p:spTree>
      <p:nvGrpSpPr>
        <p:cNvPr id="1" name=""/>
        <p:cNvGrpSpPr/>
        <p:nvPr/>
      </p:nvGrpSpPr>
      <p:grpSpPr>
        <a:xfrm>
          <a:off x="0" y="0"/>
          <a:ext cx="0" cy="0"/>
          <a:chOff x="0" y="0"/>
          <a:chExt cx="0" cy="0"/>
        </a:xfrm>
      </p:grpSpPr>
      <p:pic>
        <p:nvPicPr>
          <p:cNvPr id="2" name="Image 0" descr="https://kimi-web-img.moonshot.cn/img/www.mapog.com/85f04d361c833bbdb09d36cad38dc3c3a62500d6.jpg"/>
          <p:cNvPicPr>
            <a:picLocks noChangeAspect="1"/>
          </p:cNvPicPr>
          <p:nvPr/>
        </p:nvPicPr>
        <p:blipFill>
          <a:blip r:embed="rId3">
            <a:alphaModFix amt="30000"/>
          </a:blip>
          <a:srcRect l="9462" r="9462"/>
          <a:stretch/>
        </p:blipFill>
        <p:spPr>
          <a:xfrm>
            <a:off x="0" y="0"/>
            <a:ext cx="16256000" cy="9144000"/>
          </a:xfrm>
          <a:prstGeom prst="roundRect">
            <a:avLst>
              <a:gd name="adj" fmla="val 0"/>
            </a:avLst>
          </a:prstGeom>
        </p:spPr>
      </p:pic>
      <p:sp>
        <p:nvSpPr>
          <p:cNvPr id="3" name="Shape 0"/>
          <p:cNvSpPr/>
          <p:nvPr/>
        </p:nvSpPr>
        <p:spPr>
          <a:xfrm>
            <a:off x="0" y="0"/>
            <a:ext cx="16256000" cy="9144000"/>
          </a:xfrm>
          <a:custGeom>
            <a:avLst/>
            <a:gdLst/>
            <a:ahLst/>
            <a:cxnLst/>
            <a:rect l="l" t="t" r="r" b="b"/>
            <a:pathLst>
              <a:path w="16256000" h="9144000">
                <a:moveTo>
                  <a:pt x="0" y="0"/>
                </a:moveTo>
                <a:lnTo>
                  <a:pt x="16256000" y="0"/>
                </a:lnTo>
                <a:lnTo>
                  <a:pt x="16256000" y="9144000"/>
                </a:lnTo>
                <a:lnTo>
                  <a:pt x="0" y="9144000"/>
                </a:lnTo>
                <a:lnTo>
                  <a:pt x="0" y="0"/>
                </a:lnTo>
                <a:close/>
              </a:path>
            </a:pathLst>
          </a:custGeom>
          <a:gradFill flip="none" rotWithShape="1">
            <a:gsLst>
              <a:gs pos="0">
                <a:srgbClr val="1A1D21">
                  <a:alpha val="98000"/>
                </a:srgbClr>
              </a:gs>
              <a:gs pos="50000">
                <a:srgbClr val="C8A97E">
                  <a:alpha val="15000"/>
                </a:srgbClr>
              </a:gs>
              <a:gs pos="100000">
                <a:srgbClr val="000000">
                  <a:alpha val="0"/>
                </a:srgbClr>
              </a:gs>
            </a:gsLst>
            <a:lin ang="0" scaled="1"/>
          </a:gradFill>
          <a:ln/>
        </p:spPr>
      </p:sp>
      <p:sp>
        <p:nvSpPr>
          <p:cNvPr id="4" name="Text 1"/>
          <p:cNvSpPr/>
          <p:nvPr/>
        </p:nvSpPr>
        <p:spPr>
          <a:xfrm>
            <a:off x="508000" y="2819400"/>
            <a:ext cx="3924300" cy="2286000"/>
          </a:xfrm>
          <a:prstGeom prst="rect">
            <a:avLst/>
          </a:prstGeom>
          <a:noFill/>
          <a:ln/>
        </p:spPr>
        <p:txBody>
          <a:bodyPr wrap="square" lIns="0" tIns="0" rIns="0" bIns="0" rtlCol="0" anchor="ctr"/>
          <a:lstStyle/>
          <a:p>
            <a:pPr>
              <a:lnSpc>
                <a:spcPct val="80000"/>
              </a:lnSpc>
            </a:pPr>
            <a:r>
              <a:rPr lang="en-US" sz="18000" b="1" dirty="0">
                <a:solidFill>
                  <a:srgbClr val="C8A97E">
                    <a:alpha val="30000"/>
                  </a:srgbClr>
                </a:solidFill>
                <a:latin typeface="MiSans" pitchFamily="34" charset="0"/>
                <a:ea typeface="MiSans" pitchFamily="34" charset="-122"/>
                <a:cs typeface="MiSans" pitchFamily="34" charset="-120"/>
              </a:rPr>
              <a:t>03</a:t>
            </a:r>
            <a:endParaRPr lang="en-US" sz="1600" dirty="0"/>
          </a:p>
        </p:txBody>
      </p:sp>
      <p:sp>
        <p:nvSpPr>
          <p:cNvPr id="5" name="Text 2"/>
          <p:cNvSpPr/>
          <p:nvPr/>
        </p:nvSpPr>
        <p:spPr>
          <a:xfrm>
            <a:off x="3691996" y="2971800"/>
            <a:ext cx="4114800" cy="2286000"/>
          </a:xfrm>
          <a:prstGeom prst="rect">
            <a:avLst/>
          </a:prstGeom>
          <a:noFill/>
          <a:ln/>
        </p:spPr>
        <p:txBody>
          <a:bodyPr wrap="square" lIns="0" tIns="0" rIns="0" bIns="0" rtlCol="0" anchor="ctr"/>
          <a:lstStyle/>
          <a:p>
            <a:pPr>
              <a:lnSpc>
                <a:spcPct val="100000"/>
              </a:lnSpc>
            </a:pPr>
            <a:r>
              <a:rPr lang="en-US" sz="7200" b="1" dirty="0">
                <a:solidFill>
                  <a:srgbClr val="E1E3E6"/>
                </a:solidFill>
                <a:latin typeface="MiSans" pitchFamily="34" charset="0"/>
                <a:ea typeface="MiSans" pitchFamily="34" charset="-122"/>
                <a:cs typeface="MiSans" pitchFamily="34" charset="-120"/>
              </a:rPr>
              <a:t>核心算法</a:t>
            </a:r>
            <a:endParaRPr lang="en-US" sz="1600" dirty="0"/>
          </a:p>
          <a:p>
            <a:pPr>
              <a:lnSpc>
                <a:spcPct val="100000"/>
              </a:lnSpc>
            </a:pPr>
            <a:r>
              <a:rPr lang="en-US" sz="7200" b="1" dirty="0">
                <a:solidFill>
                  <a:srgbClr val="E1E3E6"/>
                </a:solidFill>
                <a:latin typeface="MiSans" pitchFamily="34" charset="0"/>
                <a:ea typeface="MiSans" pitchFamily="34" charset="-122"/>
                <a:cs typeface="MiSans" pitchFamily="34" charset="-120"/>
              </a:rPr>
              <a:t>架构</a:t>
            </a:r>
            <a:endParaRPr lang="en-US" sz="1600" dirty="0"/>
          </a:p>
        </p:txBody>
      </p:sp>
      <p:sp>
        <p:nvSpPr>
          <p:cNvPr id="6" name="Shape 3"/>
          <p:cNvSpPr/>
          <p:nvPr/>
        </p:nvSpPr>
        <p:spPr>
          <a:xfrm>
            <a:off x="508000" y="5664200"/>
            <a:ext cx="3251200" cy="50800"/>
          </a:xfrm>
          <a:custGeom>
            <a:avLst/>
            <a:gdLst/>
            <a:ahLst/>
            <a:cxnLst/>
            <a:rect l="l" t="t" r="r" b="b"/>
            <a:pathLst>
              <a:path w="3251200" h="50800">
                <a:moveTo>
                  <a:pt x="0" y="0"/>
                </a:moveTo>
                <a:lnTo>
                  <a:pt x="3251200" y="0"/>
                </a:lnTo>
                <a:lnTo>
                  <a:pt x="3251200" y="50800"/>
                </a:lnTo>
                <a:lnTo>
                  <a:pt x="0" y="50800"/>
                </a:lnTo>
                <a:lnTo>
                  <a:pt x="0" y="0"/>
                </a:lnTo>
                <a:close/>
              </a:path>
            </a:pathLst>
          </a:custGeom>
          <a:solidFill>
            <a:srgbClr val="4A6D8C"/>
          </a:solidFill>
          <a:ln/>
        </p:spPr>
      </p:sp>
      <p:sp>
        <p:nvSpPr>
          <p:cNvPr id="7" name="Text 4"/>
          <p:cNvSpPr/>
          <p:nvPr/>
        </p:nvSpPr>
        <p:spPr>
          <a:xfrm>
            <a:off x="508000" y="6019800"/>
            <a:ext cx="11569700" cy="457200"/>
          </a:xfrm>
          <a:prstGeom prst="rect">
            <a:avLst/>
          </a:prstGeom>
          <a:noFill/>
          <a:ln/>
        </p:spPr>
        <p:txBody>
          <a:bodyPr wrap="square" lIns="0" tIns="0" rIns="0" bIns="0" rtlCol="0" anchor="ctr"/>
          <a:lstStyle/>
          <a:p>
            <a:pPr>
              <a:lnSpc>
                <a:spcPct val="100000"/>
              </a:lnSpc>
            </a:pPr>
            <a:r>
              <a:rPr lang="en-US" sz="3000" dirty="0">
                <a:solidFill>
                  <a:schemeClr val="bg1">
                    <a:lumMod val="95000"/>
                  </a:schemeClr>
                </a:solidFill>
                <a:latin typeface="MiSans" pitchFamily="34" charset="0"/>
                <a:ea typeface="MiSans" pitchFamily="34" charset="-122"/>
                <a:cs typeface="MiSans" pitchFamily="34" charset="-120"/>
              </a:rPr>
              <a:t>协同过滤 · 地理位置 · 时间模式 · 混合推荐</a:t>
            </a:r>
            <a:endParaRPr lang="en-US" sz="1600" dirty="0">
              <a:solidFill>
                <a:schemeClr val="bg1">
                  <a:lumMod val="95000"/>
                </a:schemeClr>
              </a:solidFill>
            </a:endParaRPr>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333333"/>
      </a:dk2>
      <a:lt2>
        <a:srgbClr val="EEEEEE"/>
      </a:lt2>
      <a:accent1>
        <a:srgbClr val="8DAAC2"/>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1379</Words>
  <Application>Microsoft Office PowerPoint</Application>
  <PresentationFormat>自定义</PresentationFormat>
  <Paragraphs>516</Paragraphs>
  <Slides>22</Slides>
  <Notes>22</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22</vt:i4>
      </vt:variant>
    </vt:vector>
  </HeadingPairs>
  <TitlesOfParts>
    <vt:vector size="26" baseType="lpstr">
      <vt:lpstr>Noto Sans SC</vt:lpstr>
      <vt:lpstr>MiSans</vt:lpstr>
      <vt:lpstr>Arial</vt:lpstr>
      <vt:lpstr>Custom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社交网络挖掘：POI分析与预测系统</dc:title>
  <dc:subject>社交网络挖掘：POI分析与预测系统</dc:subject>
  <dc:creator>Kimi</dc:creator>
  <cp:lastModifiedBy>靖磊 陆</cp:lastModifiedBy>
  <cp:revision>3</cp:revision>
  <dcterms:created xsi:type="dcterms:W3CDTF">2025-12-28T10:47:55Z</dcterms:created>
  <dcterms:modified xsi:type="dcterms:W3CDTF">2025-12-28T12:28:41Z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社交网络挖掘：POI分析与预测系统","ContentProducer":"001191110108MACG2KBH8F10000","ProduceID":"19b64765-c6f2-8dba-8000-000043c6d920","ReservedCode1":"","ContentPropagator":"001191110108MACG2KBH8F20000","PropagateID":"19b64765-c6f2-8dba-8000-000043c6d920","ReservedCode2":""}</vt:lpwstr>
  </property>
</Properties>
</file>